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xmlns="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xmlns="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xmlns="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xmlns="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>
        <p:scale>
          <a:sx n="147" d="100"/>
          <a:sy n="147" d="100"/>
        </p:scale>
        <p:origin x="-1170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459136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Rohit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Manepally</a:t>
            </a:r>
            <a:endParaRPr lang="en-US" dirty="0" smtClean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https://github.com/ManepallyRohit/Applied-DS-capstone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US" sz="2000" spc="-15" dirty="0">
                <a:solidFill>
                  <a:schemeClr val="accent1"/>
                </a:solidFill>
                <a:latin typeface="Carlito"/>
                <a:cs typeface="Carlito"/>
              </a:rPr>
              <a:t>Create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a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training label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with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landing </a:t>
            </a:r>
            <a:r>
              <a:rPr lang="en-US" sz="2000" spc="-15" dirty="0">
                <a:solidFill>
                  <a:schemeClr val="accent1"/>
                </a:solidFill>
                <a:latin typeface="Carlito"/>
                <a:cs typeface="Carlito"/>
              </a:rPr>
              <a:t>outcomes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where successful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= 1 &amp; </a:t>
            </a:r>
            <a:r>
              <a:rPr lang="en-US" sz="2000" spc="-15" dirty="0">
                <a:solidFill>
                  <a:schemeClr val="accent1"/>
                </a:solidFill>
                <a:latin typeface="Carlito"/>
                <a:cs typeface="Carlito"/>
              </a:rPr>
              <a:t>failure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=</a:t>
            </a:r>
            <a:r>
              <a:rPr lang="en-US" sz="2000" spc="-8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0.</a:t>
            </a: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Outcome</a:t>
            </a:r>
            <a:r>
              <a:rPr lang="en-US" sz="2000" spc="-7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column</a:t>
            </a:r>
            <a:r>
              <a:rPr lang="en-US" sz="2000" spc="-4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has</a:t>
            </a:r>
            <a:r>
              <a:rPr lang="en-US" sz="2000" spc="-4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spc="-10" dirty="0">
                <a:solidFill>
                  <a:schemeClr val="accent1"/>
                </a:solidFill>
                <a:latin typeface="Carlito"/>
                <a:cs typeface="Carlito"/>
              </a:rPr>
              <a:t>two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components:</a:t>
            </a:r>
            <a:r>
              <a:rPr lang="en-US" sz="2000" spc="-7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‘Mission</a:t>
            </a:r>
            <a:r>
              <a:rPr lang="en-US" sz="2000" spc="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Outcome’</a:t>
            </a:r>
            <a:r>
              <a:rPr lang="en-US" sz="2000" spc="-6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‘Landing</a:t>
            </a:r>
            <a:r>
              <a:rPr lang="en-US" sz="2000" spc="-5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Location’</a:t>
            </a:r>
            <a:endParaRPr lang="en-US" sz="20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New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training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label column </a:t>
            </a:r>
            <a:r>
              <a:rPr lang="en-US" sz="2000" spc="-15" dirty="0">
                <a:solidFill>
                  <a:schemeClr val="accent1"/>
                </a:solidFill>
                <a:latin typeface="Carlito"/>
                <a:cs typeface="Carlito"/>
              </a:rPr>
              <a:t>‘class’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with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a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value of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1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if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‘Mission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Outcome’ is </a:t>
            </a:r>
            <a:r>
              <a:rPr lang="en-US" sz="2000" spc="-30" dirty="0">
                <a:solidFill>
                  <a:schemeClr val="accent1"/>
                </a:solidFill>
                <a:latin typeface="Carlito"/>
                <a:cs typeface="Carlito"/>
              </a:rPr>
              <a:t>True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and 0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otherwise.  </a:t>
            </a:r>
            <a:r>
              <a:rPr lang="en-US" sz="2000" u="heavy" spc="-20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lang="en-US" sz="2000" u="heavy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</a:t>
            </a:r>
            <a:endParaRPr lang="en-US" sz="20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US" sz="2000" spc="-30" dirty="0">
                <a:solidFill>
                  <a:schemeClr val="accent1"/>
                </a:solidFill>
                <a:latin typeface="Carlito"/>
                <a:cs typeface="Carlito"/>
              </a:rPr>
              <a:t>True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ASDS, </a:t>
            </a:r>
            <a:r>
              <a:rPr lang="en-US" sz="2000" spc="-30" dirty="0">
                <a:solidFill>
                  <a:schemeClr val="accent1"/>
                </a:solidFill>
                <a:latin typeface="Carlito"/>
                <a:cs typeface="Carlito"/>
              </a:rPr>
              <a:t>True </a:t>
            </a:r>
            <a:r>
              <a:rPr lang="en-US" sz="2000" spc="-10" dirty="0">
                <a:solidFill>
                  <a:schemeClr val="accent1"/>
                </a:solidFill>
                <a:latin typeface="Carlito"/>
                <a:cs typeface="Carlito"/>
              </a:rPr>
              <a:t>RTLS,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&amp; </a:t>
            </a:r>
            <a:r>
              <a:rPr lang="en-US" sz="2000" spc="-30" dirty="0">
                <a:solidFill>
                  <a:schemeClr val="accent1"/>
                </a:solidFill>
                <a:latin typeface="Carlito"/>
                <a:cs typeface="Carlito"/>
              </a:rPr>
              <a:t>True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Ocean – </a:t>
            </a:r>
            <a:r>
              <a:rPr lang="en-US" sz="2000" spc="-10" dirty="0">
                <a:solidFill>
                  <a:schemeClr val="accent1"/>
                </a:solidFill>
                <a:latin typeface="Carlito"/>
                <a:cs typeface="Carlito"/>
              </a:rPr>
              <a:t>set to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-&gt;</a:t>
            </a:r>
            <a:r>
              <a:rPr lang="en-US" sz="2000" spc="-8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1</a:t>
            </a: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None </a:t>
            </a:r>
            <a:r>
              <a:rPr lang="en-US" sz="2000" dirty="0" err="1">
                <a:solidFill>
                  <a:schemeClr val="accent1"/>
                </a:solidFill>
                <a:latin typeface="Carlito"/>
                <a:cs typeface="Carlito"/>
              </a:rPr>
              <a:t>None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, </a:t>
            </a:r>
            <a:r>
              <a:rPr lang="en-US" sz="2000" spc="-15" dirty="0">
                <a:solidFill>
                  <a:schemeClr val="accent1"/>
                </a:solidFill>
                <a:latin typeface="Carlito"/>
                <a:cs typeface="Carlito"/>
              </a:rPr>
              <a:t>False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ASDS, None ASDS, </a:t>
            </a:r>
            <a:r>
              <a:rPr lang="en-US" sz="2000" spc="-15" dirty="0">
                <a:solidFill>
                  <a:schemeClr val="accent1"/>
                </a:solidFill>
                <a:latin typeface="Carlito"/>
                <a:cs typeface="Carlito"/>
              </a:rPr>
              <a:t>False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Ocean, </a:t>
            </a:r>
            <a:r>
              <a:rPr lang="en-US" sz="2000" spc="-15" dirty="0">
                <a:solidFill>
                  <a:schemeClr val="accent1"/>
                </a:solidFill>
                <a:latin typeface="Carlito"/>
                <a:cs typeface="Carlito"/>
              </a:rPr>
              <a:t>False </a:t>
            </a:r>
            <a:r>
              <a:rPr lang="en-US" sz="2000" spc="-10" dirty="0">
                <a:solidFill>
                  <a:schemeClr val="accent1"/>
                </a:solidFill>
                <a:latin typeface="Carlito"/>
                <a:cs typeface="Carlito"/>
              </a:rPr>
              <a:t>RTLS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– </a:t>
            </a:r>
            <a:r>
              <a:rPr lang="en-US" sz="2000" spc="-10" dirty="0">
                <a:solidFill>
                  <a:schemeClr val="accent1"/>
                </a:solidFill>
                <a:latin typeface="Carlito"/>
                <a:cs typeface="Carlito"/>
              </a:rPr>
              <a:t>set to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-&gt;</a:t>
            </a:r>
            <a:r>
              <a:rPr lang="en-US" sz="2000" spc="-10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0</a:t>
            </a:r>
          </a:p>
          <a:p>
            <a:pPr marL="3810">
              <a:lnSpc>
                <a:spcPct val="100000"/>
              </a:lnSpc>
              <a:spcBef>
                <a:spcPts val="5"/>
              </a:spcBef>
            </a:pPr>
            <a:endParaRPr lang="en-US" sz="3200" dirty="0">
              <a:latin typeface="Carlito"/>
              <a:cs typeface="Carlito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https://github.com/ManepallyRohit/Applied-DS-capstone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Exploratory 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Data </a:t>
            </a:r>
            <a:r>
              <a:rPr lang="en-US" sz="2000" spc="-15" dirty="0">
                <a:solidFill>
                  <a:schemeClr val="accent1"/>
                </a:solidFill>
                <a:latin typeface="Carlito"/>
                <a:cs typeface="Carlito"/>
              </a:rPr>
              <a:t>Analysis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performed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on variables </a:t>
            </a:r>
            <a:r>
              <a:rPr lang="en-US" sz="2000" spc="-15" dirty="0">
                <a:solidFill>
                  <a:schemeClr val="accent1"/>
                </a:solidFill>
                <a:latin typeface="Carlito"/>
                <a:cs typeface="Carlito"/>
              </a:rPr>
              <a:t>Flight </a:t>
            </a:r>
            <a:r>
              <a:rPr lang="en-US" sz="2000" spc="-50" dirty="0">
                <a:solidFill>
                  <a:schemeClr val="accent1"/>
                </a:solidFill>
                <a:latin typeface="Carlito"/>
                <a:cs typeface="Carlito"/>
              </a:rPr>
              <a:t>Number, 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Payload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Mass,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lang="en-US" sz="2000" spc="-15" dirty="0">
                <a:solidFill>
                  <a:schemeClr val="accent1"/>
                </a:solidFill>
                <a:latin typeface="Carlito"/>
                <a:cs typeface="Carlito"/>
              </a:rPr>
              <a:t>Site, 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Orbit, Class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and</a:t>
            </a:r>
            <a:r>
              <a:rPr lang="en-US" sz="2000" spc="-4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spc="-130" dirty="0">
                <a:solidFill>
                  <a:schemeClr val="accent1"/>
                </a:solidFill>
                <a:latin typeface="Carlito"/>
                <a:cs typeface="Carlito"/>
              </a:rPr>
              <a:t>Year.</a:t>
            </a:r>
            <a:endParaRPr lang="en-US" sz="20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000" u="heavy" spc="-5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lang="en-US" sz="2000" u="heavy" spc="-55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000" u="heavy" spc="-5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lang="en-US" sz="20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US" sz="2000" spc="-15" dirty="0">
                <a:solidFill>
                  <a:schemeClr val="accent1"/>
                </a:solidFill>
                <a:latin typeface="Carlito"/>
                <a:cs typeface="Carlito"/>
              </a:rPr>
              <a:t>Flight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Number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vs. 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Payload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Mass, </a:t>
            </a:r>
            <a:r>
              <a:rPr lang="en-US" sz="2000" spc="-10" dirty="0">
                <a:solidFill>
                  <a:schemeClr val="accent1"/>
                </a:solidFill>
                <a:latin typeface="Carlito"/>
                <a:cs typeface="Carlito"/>
              </a:rPr>
              <a:t>Flight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Number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vs.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lang="en-US" sz="2000" spc="-15" dirty="0">
                <a:solidFill>
                  <a:schemeClr val="accent1"/>
                </a:solidFill>
                <a:latin typeface="Carlito"/>
                <a:cs typeface="Carlito"/>
              </a:rPr>
              <a:t>Site, 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Payload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Mass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vs.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lang="en-US" sz="2000" spc="-15" dirty="0">
                <a:solidFill>
                  <a:schemeClr val="accent1"/>
                </a:solidFill>
                <a:latin typeface="Carlito"/>
                <a:cs typeface="Carlito"/>
              </a:rPr>
              <a:t>Site, 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Orbit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vs.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Rate, </a:t>
            </a:r>
            <a:r>
              <a:rPr lang="en-US" sz="2000" spc="-10" dirty="0">
                <a:solidFill>
                  <a:schemeClr val="accent1"/>
                </a:solidFill>
                <a:latin typeface="Carlito"/>
                <a:cs typeface="Carlito"/>
              </a:rPr>
              <a:t>Flight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Number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vs.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Orbit, 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Payload </a:t>
            </a:r>
            <a:r>
              <a:rPr lang="en-US" sz="2000" spc="-15" dirty="0" err="1">
                <a:solidFill>
                  <a:schemeClr val="accent1"/>
                </a:solidFill>
                <a:latin typeface="Carlito"/>
                <a:cs typeface="Carlito"/>
              </a:rPr>
              <a:t>vs</a:t>
            </a:r>
            <a:r>
              <a:rPr lang="en-US" sz="2000" spc="-1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Orbit,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and Success </a:t>
            </a:r>
            <a:r>
              <a:rPr lang="en-US" sz="2000" spc="-60" dirty="0">
                <a:solidFill>
                  <a:schemeClr val="accent1"/>
                </a:solidFill>
                <a:latin typeface="Carlito"/>
                <a:cs typeface="Carlito"/>
              </a:rPr>
              <a:t>Yearly</a:t>
            </a:r>
            <a:r>
              <a:rPr lang="en-US" sz="2000" spc="7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spc="-60" dirty="0">
                <a:solidFill>
                  <a:schemeClr val="accent1"/>
                </a:solidFill>
                <a:latin typeface="Carlito"/>
                <a:cs typeface="Carlito"/>
              </a:rPr>
              <a:t>Trend</a:t>
            </a:r>
            <a:endParaRPr lang="en-US" sz="20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Scatter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plots, line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charts, and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bar plots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were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used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to compare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relationships between variables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 to</a:t>
            </a:r>
            <a:endParaRPr lang="en-US" sz="20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decide if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a </a:t>
            </a:r>
            <a:r>
              <a:rPr lang="en-US" sz="2000" spc="-10" dirty="0">
                <a:solidFill>
                  <a:schemeClr val="accent1"/>
                </a:solidFill>
                <a:latin typeface="Carlito"/>
                <a:cs typeface="Carlito"/>
              </a:rPr>
              <a:t>relationship 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exists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so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that they could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be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used in </a:t>
            </a:r>
            <a:r>
              <a:rPr lang="en-US" sz="2000" spc="-10" dirty="0">
                <a:solidFill>
                  <a:schemeClr val="accent1"/>
                </a:solidFill>
                <a:latin typeface="Carlito"/>
                <a:cs typeface="Carlito"/>
              </a:rPr>
              <a:t>training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the machine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learning</a:t>
            </a:r>
            <a:r>
              <a:rPr lang="en-US" sz="2000" spc="-4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model</a:t>
            </a:r>
            <a:endParaRPr lang="en-US" sz="20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https://github.com/ManepallyRohit/Applied-DS-capstone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Loaded 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data </a:t>
            </a:r>
            <a:r>
              <a:rPr lang="en-US" sz="2000" spc="-10" dirty="0">
                <a:solidFill>
                  <a:schemeClr val="accent1"/>
                </a:solidFill>
                <a:latin typeface="Carlito"/>
                <a:cs typeface="Carlito"/>
              </a:rPr>
              <a:t>set 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into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IBM DB2</a:t>
            </a:r>
            <a:r>
              <a:rPr lang="en-US" sz="2000" spc="-12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Database.</a:t>
            </a:r>
            <a:endParaRPr lang="en-US" sz="20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Queried using SQL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Python</a:t>
            </a:r>
            <a:r>
              <a:rPr lang="en-US" sz="2000" spc="-10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integration.</a:t>
            </a:r>
            <a:endParaRPr lang="en-US" sz="20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Queries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were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made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2000" spc="-10" dirty="0">
                <a:solidFill>
                  <a:schemeClr val="accent1"/>
                </a:solidFill>
                <a:latin typeface="Carlito"/>
                <a:cs typeface="Carlito"/>
              </a:rPr>
              <a:t>get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a 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better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understanding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of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the</a:t>
            </a:r>
            <a:r>
              <a:rPr lang="en-US" sz="2000" spc="2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dataset.</a:t>
            </a:r>
            <a:endParaRPr lang="en-US" sz="20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Queried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information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about launch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site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names, mission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outcomes, various pay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load 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sizes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of  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customers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booster 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versions,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and landing</a:t>
            </a:r>
            <a:r>
              <a:rPr lang="en-US" sz="2000" spc="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spc="-15" dirty="0">
                <a:solidFill>
                  <a:schemeClr val="accent1"/>
                </a:solidFill>
                <a:latin typeface="Carlito"/>
                <a:cs typeface="Carlito"/>
              </a:rPr>
              <a:t>outcomes</a:t>
            </a:r>
            <a:endParaRPr lang="en-US" sz="20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https://github.com/ManepallyRohit/Applied-DS-capstone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US" sz="2000" spc="-15" dirty="0">
                <a:solidFill>
                  <a:schemeClr val="accent1"/>
                </a:solidFill>
                <a:latin typeface="Carlito"/>
                <a:cs typeface="Carlito"/>
              </a:rPr>
              <a:t>Folium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maps mark Launch Sites, successful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unsuccessful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landings, and a 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proximity example 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2000" spc="-40" dirty="0">
                <a:solidFill>
                  <a:schemeClr val="accent1"/>
                </a:solidFill>
                <a:latin typeface="Carlito"/>
                <a:cs typeface="Carlito"/>
              </a:rPr>
              <a:t>key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locations: </a:t>
            </a:r>
            <a:r>
              <a:rPr lang="en-US" sz="2000" spc="-60" dirty="0">
                <a:solidFill>
                  <a:schemeClr val="accent1"/>
                </a:solidFill>
                <a:latin typeface="Carlito"/>
                <a:cs typeface="Carlito"/>
              </a:rPr>
              <a:t>Railway, Highway,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Coast,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and</a:t>
            </a:r>
            <a:r>
              <a:rPr lang="en-US" sz="2000" spc="3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spc="-60" dirty="0">
                <a:solidFill>
                  <a:schemeClr val="accent1"/>
                </a:solidFill>
                <a:latin typeface="Carlito"/>
                <a:cs typeface="Carlito"/>
              </a:rPr>
              <a:t>City.</a:t>
            </a:r>
            <a:endParaRPr lang="en-US" sz="20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This </a:t>
            </a:r>
            <a:r>
              <a:rPr lang="en-US" sz="2000" spc="-15" dirty="0">
                <a:solidFill>
                  <a:schemeClr val="accent1"/>
                </a:solidFill>
                <a:latin typeface="Carlito"/>
                <a:cs typeface="Carlito"/>
              </a:rPr>
              <a:t>allows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us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to understand why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sites 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may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be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located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where they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are.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Also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visualizes 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successful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landings 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relative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to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location.</a:t>
            </a:r>
            <a:endParaRPr lang="en-US" sz="20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https://github.com/ManepallyRohit/Applied-DS-capstone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spc="-10" dirty="0">
                <a:solidFill>
                  <a:schemeClr val="accent1"/>
                </a:solidFill>
                <a:latin typeface="Carlito"/>
                <a:cs typeface="Carlito"/>
              </a:rPr>
              <a:t>Dashboard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includes a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pie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chart and a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scatter</a:t>
            </a:r>
            <a:r>
              <a:rPr lang="en-US" sz="2400" spc="-13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plot.</a:t>
            </a:r>
            <a:endParaRPr lang="en-US" sz="24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Pie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chart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can be selected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show distribution of successful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landings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across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all launch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sites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and 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can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be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selected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show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individual launch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success</a:t>
            </a:r>
            <a:r>
              <a:rPr lang="en-US" sz="2400" spc="-11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400" spc="-30" dirty="0">
                <a:solidFill>
                  <a:schemeClr val="accent1"/>
                </a:solidFill>
                <a:latin typeface="Carlito"/>
                <a:cs typeface="Carlito"/>
              </a:rPr>
              <a:t>rates.</a:t>
            </a:r>
            <a:endParaRPr lang="en-US" sz="24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plot </a:t>
            </a:r>
            <a:r>
              <a:rPr lang="en-US" sz="2400" spc="-40" dirty="0">
                <a:solidFill>
                  <a:schemeClr val="accent1"/>
                </a:solidFill>
                <a:latin typeface="Carlito"/>
                <a:cs typeface="Carlito"/>
              </a:rPr>
              <a:t>takes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two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inputs: All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sites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or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individual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payload mass on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slider between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0  and 10000</a:t>
            </a:r>
            <a:r>
              <a:rPr lang="en-US" sz="2400" spc="-10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kg.</a:t>
            </a: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The pie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chart is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used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to visualize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success</a:t>
            </a:r>
            <a:r>
              <a:rPr lang="en-US" sz="2400" spc="2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400" spc="-40" dirty="0">
                <a:solidFill>
                  <a:schemeClr val="accent1"/>
                </a:solidFill>
                <a:latin typeface="Carlito"/>
                <a:cs typeface="Carlito"/>
              </a:rPr>
              <a:t>rate.</a:t>
            </a:r>
            <a:endParaRPr lang="en-US" sz="24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plot can help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us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see how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lang="en-US" sz="2400" spc="-10" dirty="0">
                <a:solidFill>
                  <a:schemeClr val="accent1"/>
                </a:solidFill>
                <a:latin typeface="Carlito"/>
                <a:cs typeface="Carlito"/>
              </a:rPr>
              <a:t>varies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across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sites, </a:t>
            </a:r>
            <a:r>
              <a:rPr lang="en-US" sz="2400" spc="-10" dirty="0">
                <a:solidFill>
                  <a:schemeClr val="accent1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mass,</a:t>
            </a:r>
            <a:r>
              <a:rPr lang="en-US" sz="2400" spc="1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and</a:t>
            </a:r>
          </a:p>
          <a:p>
            <a:pPr marL="12700">
              <a:lnSpc>
                <a:spcPts val="2350"/>
              </a:lnSpc>
            </a:pP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version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400" spc="-45" dirty="0">
                <a:solidFill>
                  <a:schemeClr val="accent1"/>
                </a:solidFill>
                <a:latin typeface="Carlito"/>
                <a:cs typeface="Carlito"/>
              </a:rPr>
              <a:t>category.</a:t>
            </a:r>
            <a:endParaRPr lang="en-US" sz="24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https://github.com/ManepallyRohit/Applied-DS-capstone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059801" cy="3077115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https://github.com/ManepallyRohit/Applied-DS-capstone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80" name="object 5"/>
          <p:cNvGrpSpPr/>
          <p:nvPr/>
        </p:nvGrpSpPr>
        <p:grpSpPr>
          <a:xfrm>
            <a:off x="3822191" y="1933955"/>
            <a:ext cx="1938655" cy="1728470"/>
            <a:chOff x="3822191" y="1933955"/>
            <a:chExt cx="1938655" cy="1728470"/>
          </a:xfrm>
          <a:solidFill>
            <a:schemeClr val="accent1"/>
          </a:solidFill>
        </p:grpSpPr>
        <p:sp>
          <p:nvSpPr>
            <p:cNvPr id="81" name="object 6"/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9"/>
          <p:cNvSpPr txBox="1"/>
          <p:nvPr/>
        </p:nvSpPr>
        <p:spPr>
          <a:xfrm>
            <a:off x="3998720" y="2219960"/>
            <a:ext cx="1818419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 smtClean="0">
                <a:solidFill>
                  <a:srgbClr val="FFFFFF"/>
                </a:solidFill>
                <a:latin typeface="Carlito"/>
                <a:cs typeface="Carlito"/>
              </a:rPr>
              <a:t>colum</a:t>
            </a:r>
            <a:r>
              <a:rPr lang="en-US" sz="1700" spc="-5" dirty="0" smtClean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85" name="object 10"/>
          <p:cNvSpPr txBox="1"/>
          <p:nvPr/>
        </p:nvSpPr>
        <p:spPr>
          <a:xfrm>
            <a:off x="3917950" y="2456180"/>
            <a:ext cx="1835275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0" dirty="0" smtClean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dataset</a:t>
            </a:r>
            <a:endParaRPr sz="1700" dirty="0">
              <a:latin typeface="Carlito"/>
              <a:cs typeface="Carlito"/>
            </a:endParaRPr>
          </a:p>
        </p:txBody>
      </p:sp>
      <p:grpSp>
        <p:nvGrpSpPr>
          <p:cNvPr id="86" name="object 11"/>
          <p:cNvGrpSpPr/>
          <p:nvPr/>
        </p:nvGrpSpPr>
        <p:grpSpPr>
          <a:xfrm>
            <a:off x="3822191" y="3375659"/>
            <a:ext cx="1938655" cy="1729739"/>
            <a:chOff x="3822191" y="3375659"/>
            <a:chExt cx="1938655" cy="1729739"/>
          </a:xfrm>
          <a:solidFill>
            <a:schemeClr val="accent1"/>
          </a:solidFill>
        </p:grpSpPr>
        <p:sp>
          <p:nvSpPr>
            <p:cNvPr id="87" name="object 12"/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13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14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15"/>
          <p:cNvSpPr txBox="1"/>
          <p:nvPr/>
        </p:nvSpPr>
        <p:spPr>
          <a:xfrm>
            <a:off x="4010914" y="3544315"/>
            <a:ext cx="15246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91" name="object 16"/>
          <p:cNvSpPr txBox="1"/>
          <p:nvPr/>
        </p:nvSpPr>
        <p:spPr>
          <a:xfrm>
            <a:off x="4145026" y="3780282"/>
            <a:ext cx="128143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17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92" name="object 17"/>
          <p:cNvSpPr txBox="1"/>
          <p:nvPr/>
        </p:nvSpPr>
        <p:spPr>
          <a:xfrm>
            <a:off x="4097782" y="4018026"/>
            <a:ext cx="13677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Standard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Scaler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93" name="object 18"/>
          <p:cNvGrpSpPr/>
          <p:nvPr/>
        </p:nvGrpSpPr>
        <p:grpSpPr>
          <a:xfrm>
            <a:off x="3822191" y="4818888"/>
            <a:ext cx="2950845" cy="1169035"/>
            <a:chOff x="3822191" y="4818888"/>
            <a:chExt cx="2950845" cy="1169035"/>
          </a:xfrm>
          <a:solidFill>
            <a:schemeClr val="accent1"/>
          </a:solidFill>
        </p:grpSpPr>
        <p:sp>
          <p:nvSpPr>
            <p:cNvPr id="94" name="object 19"/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20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21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22"/>
          <p:cNvSpPr txBox="1"/>
          <p:nvPr/>
        </p:nvSpPr>
        <p:spPr>
          <a:xfrm>
            <a:off x="4103878" y="5104841"/>
            <a:ext cx="134493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Train_test_split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98" name="object 23"/>
          <p:cNvSpPr txBox="1"/>
          <p:nvPr/>
        </p:nvSpPr>
        <p:spPr>
          <a:xfrm>
            <a:off x="4583938" y="5341747"/>
            <a:ext cx="4114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99" name="object 24"/>
          <p:cNvGrpSpPr/>
          <p:nvPr/>
        </p:nvGrpSpPr>
        <p:grpSpPr>
          <a:xfrm>
            <a:off x="6380988" y="3672840"/>
            <a:ext cx="1938655" cy="2315210"/>
            <a:chOff x="6380988" y="3672840"/>
            <a:chExt cx="1938655" cy="2315210"/>
          </a:xfrm>
          <a:solidFill>
            <a:schemeClr val="accent1"/>
          </a:solidFill>
        </p:grpSpPr>
        <p:sp>
          <p:nvSpPr>
            <p:cNvPr id="100" name="object 25"/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26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27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28"/>
          <p:cNvSpPr txBox="1"/>
          <p:nvPr/>
        </p:nvSpPr>
        <p:spPr>
          <a:xfrm>
            <a:off x="6735826" y="4986909"/>
            <a:ext cx="121983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04" name="object 29"/>
          <p:cNvSpPr txBox="1"/>
          <p:nvPr/>
        </p:nvSpPr>
        <p:spPr>
          <a:xfrm>
            <a:off x="6485890" y="5217033"/>
            <a:ext cx="173228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(cv=10) to find  optimal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05" name="object 30"/>
          <p:cNvGrpSpPr/>
          <p:nvPr/>
        </p:nvGrpSpPr>
        <p:grpSpPr>
          <a:xfrm>
            <a:off x="6279515" y="2360896"/>
            <a:ext cx="1938655" cy="2316480"/>
            <a:chOff x="6380988" y="2229611"/>
            <a:chExt cx="1938655" cy="2316480"/>
          </a:xfrm>
          <a:solidFill>
            <a:schemeClr val="accent1"/>
          </a:solidFill>
        </p:grpSpPr>
        <p:sp>
          <p:nvSpPr>
            <p:cNvPr id="106" name="object 31"/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32"/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33"/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34"/>
          <p:cNvSpPr txBox="1"/>
          <p:nvPr/>
        </p:nvSpPr>
        <p:spPr>
          <a:xfrm>
            <a:off x="6546595" y="3425444"/>
            <a:ext cx="1593850" cy="536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chemeClr val="bg1"/>
                </a:solidFill>
                <a:latin typeface="Carlito"/>
                <a:cs typeface="Carlito"/>
              </a:rPr>
              <a:t>Use</a:t>
            </a:r>
            <a:r>
              <a:rPr sz="1700" spc="-100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chemeClr val="bg1"/>
                </a:solidFill>
                <a:latin typeface="Carlito"/>
                <a:cs typeface="Carlito"/>
              </a:rPr>
              <a:t>GridSearchCV</a:t>
            </a:r>
            <a:endParaRPr sz="1700" dirty="0">
              <a:solidFill>
                <a:schemeClr val="bg1"/>
              </a:solidFill>
              <a:latin typeface="Carlito"/>
              <a:cs typeface="Carlito"/>
            </a:endParaRPr>
          </a:p>
        </p:txBody>
      </p:sp>
      <p:sp>
        <p:nvSpPr>
          <p:cNvPr id="111" name="object 36"/>
          <p:cNvSpPr txBox="1"/>
          <p:nvPr/>
        </p:nvSpPr>
        <p:spPr>
          <a:xfrm>
            <a:off x="6363588" y="3962129"/>
            <a:ext cx="1592073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chemeClr val="bg1"/>
                </a:solidFill>
                <a:latin typeface="Carlito"/>
                <a:cs typeface="Carlito"/>
              </a:rPr>
              <a:t>Decision </a:t>
            </a:r>
            <a:r>
              <a:rPr sz="1700" spc="-45" dirty="0">
                <a:solidFill>
                  <a:schemeClr val="bg1"/>
                </a:solidFill>
                <a:latin typeface="Carlito"/>
                <a:cs typeface="Carlito"/>
              </a:rPr>
              <a:t>Tree,</a:t>
            </a:r>
            <a:r>
              <a:rPr sz="1700" spc="-23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chemeClr val="bg1"/>
                </a:solidFill>
                <a:latin typeface="Carlito"/>
                <a:cs typeface="Carlito"/>
              </a:rPr>
              <a:t>and</a:t>
            </a:r>
          </a:p>
        </p:txBody>
      </p:sp>
      <p:sp>
        <p:nvSpPr>
          <p:cNvPr id="112" name="object 37"/>
          <p:cNvSpPr txBox="1"/>
          <p:nvPr/>
        </p:nvSpPr>
        <p:spPr>
          <a:xfrm>
            <a:off x="6956996" y="4196207"/>
            <a:ext cx="110045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chemeClr val="bg1"/>
                </a:solidFill>
                <a:latin typeface="Carlito"/>
                <a:cs typeface="Carlito"/>
              </a:rPr>
              <a:t>KNN</a:t>
            </a:r>
            <a:r>
              <a:rPr sz="1700" spc="-14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chemeClr val="bg1"/>
                </a:solidFill>
                <a:latin typeface="Carlito"/>
                <a:cs typeface="Carlito"/>
              </a:rPr>
              <a:t>models</a:t>
            </a:r>
          </a:p>
        </p:txBody>
      </p:sp>
      <p:grpSp>
        <p:nvGrpSpPr>
          <p:cNvPr id="113" name="object 38"/>
          <p:cNvGrpSpPr/>
          <p:nvPr/>
        </p:nvGrpSpPr>
        <p:grpSpPr>
          <a:xfrm>
            <a:off x="6380988" y="1933955"/>
            <a:ext cx="2950845" cy="1169035"/>
            <a:chOff x="6380988" y="1933955"/>
            <a:chExt cx="2950845" cy="1169035"/>
          </a:xfrm>
          <a:solidFill>
            <a:schemeClr val="accent1"/>
          </a:solidFill>
        </p:grpSpPr>
        <p:sp>
          <p:nvSpPr>
            <p:cNvPr id="114" name="object 39"/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40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41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42"/>
          <p:cNvSpPr txBox="1"/>
          <p:nvPr/>
        </p:nvSpPr>
        <p:spPr>
          <a:xfrm>
            <a:off x="6613906" y="2219960"/>
            <a:ext cx="14554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Score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18" name="object 43"/>
          <p:cNvSpPr txBox="1"/>
          <p:nvPr/>
        </p:nvSpPr>
        <p:spPr>
          <a:xfrm>
            <a:off x="6805930" y="2456180"/>
            <a:ext cx="107188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700" spc="-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19" name="object 44"/>
          <p:cNvGrpSpPr/>
          <p:nvPr/>
        </p:nvGrpSpPr>
        <p:grpSpPr>
          <a:xfrm>
            <a:off x="8938259" y="1933955"/>
            <a:ext cx="1938655" cy="1728470"/>
            <a:chOff x="8938259" y="1933955"/>
            <a:chExt cx="1938655" cy="1728470"/>
          </a:xfrm>
          <a:solidFill>
            <a:schemeClr val="accent1"/>
          </a:solidFill>
        </p:grpSpPr>
        <p:sp>
          <p:nvSpPr>
            <p:cNvPr id="120" name="object 45"/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46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47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48"/>
          <p:cNvSpPr txBox="1"/>
          <p:nvPr/>
        </p:nvSpPr>
        <p:spPr>
          <a:xfrm>
            <a:off x="9140697" y="2219960"/>
            <a:ext cx="15195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24" name="object 49"/>
          <p:cNvSpPr txBox="1"/>
          <p:nvPr/>
        </p:nvSpPr>
        <p:spPr>
          <a:xfrm>
            <a:off x="9299193" y="2456180"/>
            <a:ext cx="120269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7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25" name="object 50"/>
          <p:cNvGrpSpPr/>
          <p:nvPr/>
        </p:nvGrpSpPr>
        <p:grpSpPr>
          <a:xfrm>
            <a:off x="8938259" y="3375659"/>
            <a:ext cx="1938655" cy="1170305"/>
            <a:chOff x="8938259" y="3375659"/>
            <a:chExt cx="1938655" cy="1170305"/>
          </a:xfrm>
          <a:solidFill>
            <a:schemeClr val="accent1"/>
          </a:solidFill>
        </p:grpSpPr>
        <p:sp>
          <p:nvSpPr>
            <p:cNvPr id="126" name="object 51"/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52"/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53"/>
          <p:cNvSpPr txBox="1"/>
          <p:nvPr/>
        </p:nvSpPr>
        <p:spPr>
          <a:xfrm>
            <a:off x="9055354" y="3656457"/>
            <a:ext cx="170942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scores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912461" y="5380631"/>
            <a:ext cx="10618058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This is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a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preview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2400" spc="-15" dirty="0" err="1">
                <a:solidFill>
                  <a:schemeClr val="accent1"/>
                </a:solidFill>
                <a:latin typeface="Carlito"/>
                <a:cs typeface="Carlito"/>
              </a:rPr>
              <a:t>Plotly</a:t>
            </a:r>
            <a:r>
              <a:rPr lang="en-US" sz="2400" spc="-15" dirty="0">
                <a:solidFill>
                  <a:schemeClr val="accent1"/>
                </a:solidFill>
                <a:latin typeface="Carlito"/>
                <a:cs typeface="Carlito"/>
              </a:rPr>
              <a:t> dashboard.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following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sides will show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2400" spc="-15" dirty="0">
                <a:solidFill>
                  <a:schemeClr val="accent1"/>
                </a:solidFill>
                <a:latin typeface="Carlito"/>
                <a:cs typeface="Carlito"/>
              </a:rPr>
              <a:t>results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of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EDA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with 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visualization, EDA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with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SQL,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Interactive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Map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with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Folium,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lang="en-US" sz="2400" spc="-10" dirty="0">
                <a:solidFill>
                  <a:schemeClr val="accent1"/>
                </a:solidFill>
                <a:latin typeface="Carlito"/>
                <a:cs typeface="Carlito"/>
              </a:rPr>
              <a:t>finally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2400" spc="-15" dirty="0">
                <a:solidFill>
                  <a:schemeClr val="accent1"/>
                </a:solidFill>
                <a:latin typeface="Carlito"/>
                <a:cs typeface="Carlito"/>
              </a:rPr>
              <a:t>results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of our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model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with 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about 83%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400" spc="-45" dirty="0">
                <a:solidFill>
                  <a:schemeClr val="accent1"/>
                </a:solidFill>
                <a:latin typeface="Carlito"/>
                <a:cs typeface="Carlito"/>
              </a:rPr>
              <a:t>accuracy.</a:t>
            </a:r>
            <a:endParaRPr lang="en-US" sz="24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D8F4877-D962-4130-8512-2C5408972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390" y="1417366"/>
            <a:ext cx="5963918" cy="33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52394" y="4327187"/>
            <a:ext cx="8291998" cy="227465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900" spc="-20" dirty="0">
                <a:solidFill>
                  <a:schemeClr val="accent6">
                    <a:lumMod val="75000"/>
                  </a:schemeClr>
                </a:solidFill>
                <a:latin typeface="Carlito"/>
                <a:cs typeface="Carlito"/>
              </a:rPr>
              <a:t>Green indicates successful </a:t>
            </a:r>
            <a:r>
              <a:rPr lang="en-US" sz="1900" spc="-10" dirty="0">
                <a:solidFill>
                  <a:schemeClr val="accent6">
                    <a:lumMod val="75000"/>
                  </a:schemeClr>
                </a:solidFill>
                <a:latin typeface="Carlito"/>
                <a:cs typeface="Carlito"/>
              </a:rPr>
              <a:t>launch; </a:t>
            </a:r>
            <a:r>
              <a:rPr lang="en-US" sz="1900" spc="-15" dirty="0">
                <a:solidFill>
                  <a:srgbClr val="7030A0"/>
                </a:solidFill>
                <a:latin typeface="Carlito"/>
                <a:cs typeface="Carlito"/>
              </a:rPr>
              <a:t>Purple </a:t>
            </a:r>
            <a:r>
              <a:rPr lang="en-US" sz="1900" spc="-20" dirty="0">
                <a:solidFill>
                  <a:srgbClr val="7030A0"/>
                </a:solidFill>
                <a:latin typeface="Carlito"/>
                <a:cs typeface="Carlito"/>
              </a:rPr>
              <a:t>indicates unsuccessful</a:t>
            </a:r>
            <a:r>
              <a:rPr lang="en-US" sz="1900" spc="180" dirty="0">
                <a:solidFill>
                  <a:srgbClr val="7030A0"/>
                </a:solidFill>
                <a:latin typeface="Carlito"/>
                <a:cs typeface="Carlito"/>
              </a:rPr>
              <a:t> </a:t>
            </a:r>
            <a:r>
              <a:rPr lang="en-US" sz="1900" spc="-10" dirty="0">
                <a:solidFill>
                  <a:srgbClr val="7030A0"/>
                </a:solidFill>
                <a:latin typeface="Carlito"/>
                <a:cs typeface="Carlito"/>
              </a:rPr>
              <a:t>launch</a:t>
            </a:r>
            <a:r>
              <a:rPr lang="en-US" sz="1900" spc="-10" dirty="0">
                <a:latin typeface="Carlito"/>
                <a:cs typeface="Carlito"/>
              </a:rPr>
              <a:t>.</a:t>
            </a:r>
            <a:endParaRPr lang="en-US" sz="19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Graphic </a:t>
            </a:r>
            <a:r>
              <a:rPr lang="en-US" sz="2400" spc="-10" dirty="0">
                <a:solidFill>
                  <a:schemeClr val="accent1"/>
                </a:solidFill>
                <a:latin typeface="Carlito"/>
                <a:cs typeface="Carlito"/>
              </a:rPr>
              <a:t>suggests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an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increase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lang="en-US" sz="2400" spc="-15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lang="en-US" sz="2400" spc="-40" dirty="0">
                <a:solidFill>
                  <a:schemeClr val="accent1"/>
                </a:solidFill>
                <a:latin typeface="Carlito"/>
                <a:cs typeface="Carlito"/>
              </a:rPr>
              <a:t>rate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over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time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(indicated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lang="en-US" sz="2400" spc="-10" dirty="0">
                <a:solidFill>
                  <a:schemeClr val="accent1"/>
                </a:solidFill>
                <a:latin typeface="Carlito"/>
                <a:cs typeface="Carlito"/>
              </a:rPr>
              <a:t>Flight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Number). 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Likely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a big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breakthrough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around </a:t>
            </a:r>
            <a:r>
              <a:rPr lang="en-US" sz="2400" spc="-10" dirty="0">
                <a:solidFill>
                  <a:schemeClr val="accent1"/>
                </a:solidFill>
                <a:latin typeface="Carlito"/>
                <a:cs typeface="Carlito"/>
              </a:rPr>
              <a:t>flight </a:t>
            </a:r>
            <a:r>
              <a:rPr lang="en-US" sz="2400" spc="-15" dirty="0">
                <a:solidFill>
                  <a:schemeClr val="accent1"/>
                </a:solidFill>
                <a:latin typeface="Carlito"/>
                <a:cs typeface="Carlito"/>
              </a:rPr>
              <a:t>20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which </a:t>
            </a:r>
            <a:r>
              <a:rPr lang="en-US" sz="2400" spc="-15" dirty="0">
                <a:solidFill>
                  <a:schemeClr val="accent1"/>
                </a:solidFill>
                <a:latin typeface="Carlito"/>
                <a:cs typeface="Carlito"/>
              </a:rPr>
              <a:t>significantly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increased </a:t>
            </a:r>
            <a:r>
              <a:rPr lang="en-US" sz="2400" spc="-15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rate. 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CCAFS appears </a:t>
            </a:r>
            <a:r>
              <a:rPr lang="en-US" sz="2400" spc="-15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be the main </a:t>
            </a:r>
            <a:r>
              <a:rPr lang="en-US" sz="2400" spc="-10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chemeClr val="accent1"/>
                </a:solidFill>
                <a:latin typeface="Carlito"/>
                <a:cs typeface="Carlito"/>
              </a:rPr>
              <a:t>site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as it has the </a:t>
            </a:r>
            <a:r>
              <a:rPr lang="en-US" sz="2400" spc="-20" dirty="0">
                <a:solidFill>
                  <a:srgbClr val="FFFFFF"/>
                </a:solidFill>
                <a:latin typeface="Carlito"/>
                <a:cs typeface="Carlito"/>
              </a:rPr>
              <a:t>most</a:t>
            </a:r>
            <a:r>
              <a:rPr lang="en-US" sz="240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FFFFFF"/>
                </a:solidFill>
                <a:latin typeface="Carlito"/>
                <a:cs typeface="Carlito"/>
              </a:rPr>
              <a:t>volume.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39623" y="1632204"/>
            <a:ext cx="12100560" cy="2377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300496" y="4377447"/>
            <a:ext cx="5929106" cy="1705584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spc="-20" dirty="0">
                <a:solidFill>
                  <a:schemeClr val="accent6">
                    <a:lumMod val="75000"/>
                  </a:schemeClr>
                </a:solidFill>
                <a:latin typeface="Carlito"/>
                <a:cs typeface="Carlito"/>
              </a:rPr>
              <a:t>Green indicates successful </a:t>
            </a:r>
            <a:r>
              <a:rPr lang="en-US" sz="2400" spc="-10" dirty="0">
                <a:solidFill>
                  <a:schemeClr val="accent6">
                    <a:lumMod val="75000"/>
                  </a:schemeClr>
                </a:solidFill>
                <a:latin typeface="Carlito"/>
                <a:cs typeface="Carlito"/>
              </a:rPr>
              <a:t>launch; </a:t>
            </a:r>
            <a:r>
              <a:rPr lang="en-US" sz="2400" spc="-15" dirty="0">
                <a:solidFill>
                  <a:srgbClr val="7030A0"/>
                </a:solidFill>
                <a:latin typeface="Carlito"/>
                <a:cs typeface="Carlito"/>
              </a:rPr>
              <a:t>Purple </a:t>
            </a:r>
            <a:r>
              <a:rPr lang="en-US" sz="2400" spc="-20" dirty="0">
                <a:solidFill>
                  <a:srgbClr val="7030A0"/>
                </a:solidFill>
                <a:latin typeface="Carlito"/>
                <a:cs typeface="Carlito"/>
              </a:rPr>
              <a:t>indicates unsuccessful</a:t>
            </a:r>
            <a:r>
              <a:rPr lang="en-US" sz="2400" spc="180" dirty="0">
                <a:solidFill>
                  <a:srgbClr val="7030A0"/>
                </a:solidFill>
                <a:latin typeface="Carlito"/>
                <a:cs typeface="Carlito"/>
              </a:rPr>
              <a:t> </a:t>
            </a:r>
            <a:r>
              <a:rPr lang="en-US" sz="2400" spc="-10" dirty="0">
                <a:solidFill>
                  <a:srgbClr val="7030A0"/>
                </a:solidFill>
                <a:latin typeface="Carlito"/>
                <a:cs typeface="Carlito"/>
              </a:rPr>
              <a:t>launch</a:t>
            </a:r>
            <a:r>
              <a:rPr lang="en-US" sz="2400" spc="-10" dirty="0">
                <a:latin typeface="Carlito"/>
                <a:cs typeface="Carlito"/>
              </a:rPr>
              <a:t>.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2700" marR="5080">
              <a:lnSpc>
                <a:spcPct val="121400"/>
              </a:lnSpc>
              <a:spcBef>
                <a:spcPts val="100"/>
              </a:spcBef>
            </a:pP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mass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appears </a:t>
            </a:r>
            <a:r>
              <a:rPr lang="en-US" sz="2400" spc="-15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fall mostly between </a:t>
            </a:r>
            <a:r>
              <a:rPr lang="en-US" sz="2400" spc="-10" dirty="0">
                <a:solidFill>
                  <a:schemeClr val="accent1"/>
                </a:solidFill>
                <a:latin typeface="Carlito"/>
                <a:cs typeface="Carlito"/>
              </a:rPr>
              <a:t>0-6000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kg. 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Different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lang="en-US" sz="2400" spc="-10" dirty="0">
                <a:solidFill>
                  <a:schemeClr val="accent1"/>
                </a:solidFill>
                <a:latin typeface="Carlito"/>
                <a:cs typeface="Carlito"/>
              </a:rPr>
              <a:t>sites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also </a:t>
            </a:r>
            <a:r>
              <a:rPr lang="en-US" sz="2400" spc="-15" dirty="0">
                <a:solidFill>
                  <a:schemeClr val="accent1"/>
                </a:solidFill>
                <a:latin typeface="Carlito"/>
                <a:cs typeface="Carlito"/>
              </a:rPr>
              <a:t>seem to use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different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payload</a:t>
            </a:r>
            <a:r>
              <a:rPr lang="en-US" sz="2400" spc="-1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mass.</a:t>
            </a:r>
            <a:endParaRPr lang="en-US" sz="24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object 7"/>
          <p:cNvSpPr/>
          <p:nvPr/>
        </p:nvSpPr>
        <p:spPr>
          <a:xfrm>
            <a:off x="770011" y="1586743"/>
            <a:ext cx="10742350" cy="2291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4230006" cy="409819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Rate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Scale</a:t>
            </a:r>
            <a:r>
              <a:rPr lang="en-US" sz="1800" spc="-6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with 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0 as</a:t>
            </a:r>
            <a:r>
              <a:rPr lang="en-US" sz="1800" spc="-7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0%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0.6 as</a:t>
            </a:r>
            <a:r>
              <a:rPr lang="en-US" sz="1800" spc="-19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60%  1 as</a:t>
            </a:r>
            <a:r>
              <a:rPr lang="en-US" sz="1800" spc="-12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100%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69900" marR="5080" lvl="1">
              <a:lnSpc>
                <a:spcPct val="120800"/>
              </a:lnSpc>
              <a:spcBef>
                <a:spcPts val="100"/>
              </a:spcBef>
            </a:pPr>
            <a:r>
              <a:rPr lang="en-US" sz="1900" spc="-15" dirty="0">
                <a:solidFill>
                  <a:schemeClr val="accent1"/>
                </a:solidFill>
                <a:latin typeface="Carlito"/>
                <a:cs typeface="Carlito"/>
              </a:rPr>
              <a:t>ES-L1 </a:t>
            </a:r>
            <a:r>
              <a:rPr lang="en-US" sz="1900" spc="-20" dirty="0">
                <a:solidFill>
                  <a:schemeClr val="accent1"/>
                </a:solidFill>
                <a:latin typeface="Carlito"/>
                <a:cs typeface="Carlito"/>
              </a:rPr>
              <a:t>(1), </a:t>
            </a:r>
            <a:r>
              <a:rPr lang="en-US" sz="1900" spc="-25" dirty="0">
                <a:solidFill>
                  <a:schemeClr val="accent1"/>
                </a:solidFill>
                <a:latin typeface="Carlito"/>
                <a:cs typeface="Carlito"/>
              </a:rPr>
              <a:t>GEO </a:t>
            </a:r>
            <a:r>
              <a:rPr lang="en-US" sz="1900" spc="-20" dirty="0">
                <a:solidFill>
                  <a:schemeClr val="accent1"/>
                </a:solidFill>
                <a:latin typeface="Carlito"/>
                <a:cs typeface="Carlito"/>
              </a:rPr>
              <a:t>(1), HEO </a:t>
            </a:r>
            <a:r>
              <a:rPr lang="en-US" sz="1900" spc="-15" dirty="0">
                <a:solidFill>
                  <a:schemeClr val="accent1"/>
                </a:solidFill>
                <a:latin typeface="Carlito"/>
                <a:cs typeface="Carlito"/>
              </a:rPr>
              <a:t>(</a:t>
            </a:r>
            <a:r>
              <a:rPr lang="en-US" sz="1900" spc="-15" dirty="0" smtClean="0">
                <a:solidFill>
                  <a:schemeClr val="accent1"/>
                </a:solidFill>
                <a:latin typeface="Carlito"/>
                <a:cs typeface="Carlito"/>
              </a:rPr>
              <a:t>1)</a:t>
            </a:r>
          </a:p>
          <a:p>
            <a:pPr marL="241300" marR="5080" lvl="1" indent="0">
              <a:lnSpc>
                <a:spcPct val="120800"/>
              </a:lnSpc>
              <a:spcBef>
                <a:spcPts val="100"/>
              </a:spcBef>
              <a:buNone/>
            </a:pPr>
            <a:r>
              <a:rPr lang="en-US" sz="1900" spc="-25" dirty="0" smtClean="0">
                <a:solidFill>
                  <a:schemeClr val="accent1"/>
                </a:solidFill>
                <a:latin typeface="Carlito"/>
                <a:cs typeface="Carlito"/>
              </a:rPr>
              <a:t>have </a:t>
            </a:r>
            <a:r>
              <a:rPr lang="en-US" sz="1900" spc="-20" dirty="0">
                <a:solidFill>
                  <a:schemeClr val="accent1"/>
                </a:solidFill>
                <a:latin typeface="Carlito"/>
                <a:cs typeface="Carlito"/>
              </a:rPr>
              <a:t>100% </a:t>
            </a:r>
            <a:r>
              <a:rPr lang="en-US" sz="1900" spc="-15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lang="en-US" sz="1900" spc="-40" dirty="0">
                <a:solidFill>
                  <a:schemeClr val="accent1"/>
                </a:solidFill>
                <a:latin typeface="Carlito"/>
                <a:cs typeface="Carlito"/>
              </a:rPr>
              <a:t>rate </a:t>
            </a:r>
            <a:r>
              <a:rPr lang="en-US" sz="1900" spc="-15" dirty="0">
                <a:solidFill>
                  <a:schemeClr val="accent1"/>
                </a:solidFill>
                <a:latin typeface="Carlito"/>
                <a:cs typeface="Carlito"/>
              </a:rPr>
              <a:t>(sample </a:t>
            </a:r>
            <a:r>
              <a:rPr lang="en-US" sz="1900" spc="-20" dirty="0">
                <a:solidFill>
                  <a:schemeClr val="accent1"/>
                </a:solidFill>
                <a:latin typeface="Carlito"/>
                <a:cs typeface="Carlito"/>
              </a:rPr>
              <a:t>sizes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lang="en-US" sz="1900" spc="-20" dirty="0">
                <a:solidFill>
                  <a:schemeClr val="accent1"/>
                </a:solidFill>
                <a:latin typeface="Carlito"/>
                <a:cs typeface="Carlito"/>
              </a:rPr>
              <a:t>parenthesis)  </a:t>
            </a:r>
            <a:r>
              <a:rPr lang="en-US" sz="1900" spc="-10" dirty="0">
                <a:solidFill>
                  <a:schemeClr val="accent1"/>
                </a:solidFill>
                <a:latin typeface="Carlito"/>
                <a:cs typeface="Carlito"/>
              </a:rPr>
              <a:t>SSO </a:t>
            </a:r>
            <a:r>
              <a:rPr lang="en-US" sz="1900" spc="-15" dirty="0">
                <a:solidFill>
                  <a:schemeClr val="accent1"/>
                </a:solidFill>
                <a:latin typeface="Carlito"/>
                <a:cs typeface="Carlito"/>
              </a:rPr>
              <a:t>(5)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has </a:t>
            </a:r>
            <a:r>
              <a:rPr lang="en-US" sz="1900" spc="-20" dirty="0">
                <a:solidFill>
                  <a:schemeClr val="accent1"/>
                </a:solidFill>
                <a:latin typeface="Carlito"/>
                <a:cs typeface="Carlito"/>
              </a:rPr>
              <a:t>100% </a:t>
            </a:r>
            <a:r>
              <a:rPr lang="en-US" sz="1900" spc="-10" dirty="0">
                <a:solidFill>
                  <a:schemeClr val="accent1"/>
                </a:solidFill>
                <a:latin typeface="Carlito"/>
                <a:cs typeface="Carlito"/>
              </a:rPr>
              <a:t>success</a:t>
            </a:r>
            <a:r>
              <a:rPr lang="en-US" sz="1900" spc="4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900" spc="-40" dirty="0">
                <a:solidFill>
                  <a:schemeClr val="accent1"/>
                </a:solidFill>
                <a:latin typeface="Carlito"/>
                <a:cs typeface="Carlito"/>
              </a:rPr>
              <a:t>rate</a:t>
            </a:r>
            <a:endParaRPr lang="en-US" sz="19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1900" spc="-25" dirty="0">
                <a:solidFill>
                  <a:schemeClr val="accent1"/>
                </a:solidFill>
                <a:latin typeface="Carlito"/>
                <a:cs typeface="Carlito"/>
              </a:rPr>
              <a:t>VLEO </a:t>
            </a:r>
            <a:r>
              <a:rPr lang="en-US" sz="1900" spc="-20" dirty="0">
                <a:solidFill>
                  <a:schemeClr val="accent1"/>
                </a:solidFill>
                <a:latin typeface="Carlito"/>
                <a:cs typeface="Carlito"/>
              </a:rPr>
              <a:t>(14)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has </a:t>
            </a:r>
            <a:r>
              <a:rPr lang="en-US" sz="1900" spc="-20" dirty="0">
                <a:solidFill>
                  <a:schemeClr val="accent1"/>
                </a:solidFill>
                <a:latin typeface="Carlito"/>
                <a:cs typeface="Carlito"/>
              </a:rPr>
              <a:t>decent </a:t>
            </a:r>
            <a:r>
              <a:rPr lang="en-US" sz="1900" spc="-15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lang="en-US" sz="1900" spc="-40" dirty="0">
                <a:solidFill>
                  <a:schemeClr val="accent1"/>
                </a:solidFill>
                <a:latin typeface="Carlito"/>
                <a:cs typeface="Carlito"/>
              </a:rPr>
              <a:t>rate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and</a:t>
            </a:r>
            <a:r>
              <a:rPr lang="en-US" sz="1900" spc="15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900" spc="-25" dirty="0">
                <a:solidFill>
                  <a:schemeClr val="accent1"/>
                </a:solidFill>
                <a:latin typeface="Carlito"/>
                <a:cs typeface="Carlito"/>
              </a:rPr>
              <a:t>attempts</a:t>
            </a:r>
            <a:endParaRPr lang="en-US" sz="19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SO </a:t>
            </a:r>
            <a:r>
              <a:rPr lang="en-US" sz="1900" spc="-15" dirty="0">
                <a:solidFill>
                  <a:schemeClr val="accent1"/>
                </a:solidFill>
                <a:latin typeface="Carlito"/>
                <a:cs typeface="Carlito"/>
              </a:rPr>
              <a:t>(1)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has </a:t>
            </a:r>
            <a:r>
              <a:rPr lang="en-US" sz="1900" spc="-15" dirty="0">
                <a:solidFill>
                  <a:schemeClr val="accent1"/>
                </a:solidFill>
                <a:latin typeface="Carlito"/>
                <a:cs typeface="Carlito"/>
              </a:rPr>
              <a:t>0% success</a:t>
            </a:r>
            <a:r>
              <a:rPr lang="en-US" sz="1900" spc="8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900" spc="-40" dirty="0">
                <a:solidFill>
                  <a:schemeClr val="accent1"/>
                </a:solidFill>
                <a:latin typeface="Carlito"/>
                <a:cs typeface="Carlito"/>
              </a:rPr>
              <a:t>rate</a:t>
            </a:r>
            <a:endParaRPr lang="en-US" sz="19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US" sz="1900" spc="-40" dirty="0">
                <a:solidFill>
                  <a:schemeClr val="accent1"/>
                </a:solidFill>
                <a:latin typeface="Carlito"/>
                <a:cs typeface="Carlito"/>
              </a:rPr>
              <a:t>GTO </a:t>
            </a:r>
            <a:r>
              <a:rPr lang="en-US" sz="1900" spc="-20" dirty="0">
                <a:solidFill>
                  <a:schemeClr val="accent1"/>
                </a:solidFill>
                <a:latin typeface="Carlito"/>
                <a:cs typeface="Carlito"/>
              </a:rPr>
              <a:t>(27)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has the </a:t>
            </a:r>
            <a:r>
              <a:rPr lang="en-US" sz="1900" spc="-20" dirty="0">
                <a:solidFill>
                  <a:schemeClr val="accent1"/>
                </a:solidFill>
                <a:latin typeface="Carlito"/>
                <a:cs typeface="Carlito"/>
              </a:rPr>
              <a:t>around 50% </a:t>
            </a:r>
            <a:r>
              <a:rPr lang="en-US" sz="1900" spc="-15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lang="en-US" sz="1900" spc="-40" dirty="0">
                <a:solidFill>
                  <a:schemeClr val="accent1"/>
                </a:solidFill>
                <a:latin typeface="Carlito"/>
                <a:cs typeface="Carlito"/>
              </a:rPr>
              <a:t>rate </a:t>
            </a:r>
            <a:r>
              <a:rPr lang="en-US" sz="1900" spc="-15" dirty="0">
                <a:solidFill>
                  <a:schemeClr val="accent1"/>
                </a:solidFill>
                <a:latin typeface="Carlito"/>
                <a:cs typeface="Carlito"/>
              </a:rPr>
              <a:t>but </a:t>
            </a:r>
            <a:r>
              <a:rPr lang="en-US" sz="1900" spc="-20" dirty="0">
                <a:solidFill>
                  <a:schemeClr val="accent1"/>
                </a:solidFill>
                <a:latin typeface="Carlito"/>
                <a:cs typeface="Carlito"/>
              </a:rPr>
              <a:t>largest</a:t>
            </a:r>
            <a:r>
              <a:rPr lang="en-US" sz="1900" spc="22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sample</a:t>
            </a:r>
            <a:endParaRPr lang="en-US" sz="19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6199145" y="1490472"/>
            <a:ext cx="5430011" cy="351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236937" y="4255236"/>
            <a:ext cx="9554279" cy="2450363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20" dirty="0">
                <a:solidFill>
                  <a:schemeClr val="accent6">
                    <a:lumMod val="75000"/>
                  </a:schemeClr>
                </a:solidFill>
                <a:latin typeface="Carlito"/>
                <a:cs typeface="Carlito"/>
              </a:rPr>
              <a:t>Green indicates successful </a:t>
            </a:r>
            <a:r>
              <a:rPr lang="en-US" sz="2000" spc="-10" dirty="0">
                <a:solidFill>
                  <a:schemeClr val="accent6">
                    <a:lumMod val="75000"/>
                  </a:schemeClr>
                </a:solidFill>
                <a:latin typeface="Carlito"/>
                <a:cs typeface="Carlito"/>
              </a:rPr>
              <a:t>launch; </a:t>
            </a:r>
            <a:r>
              <a:rPr lang="en-US" sz="2000" spc="-15" dirty="0">
                <a:solidFill>
                  <a:srgbClr val="7030A0"/>
                </a:solidFill>
                <a:latin typeface="Carlito"/>
                <a:cs typeface="Carlito"/>
              </a:rPr>
              <a:t>Purple </a:t>
            </a:r>
            <a:r>
              <a:rPr lang="en-US" sz="2000" spc="-20" dirty="0">
                <a:solidFill>
                  <a:srgbClr val="7030A0"/>
                </a:solidFill>
                <a:latin typeface="Carlito"/>
                <a:cs typeface="Carlito"/>
              </a:rPr>
              <a:t>indicates unsuccessful</a:t>
            </a:r>
            <a:r>
              <a:rPr lang="en-US" sz="2000" spc="180" dirty="0">
                <a:solidFill>
                  <a:srgbClr val="7030A0"/>
                </a:solidFill>
                <a:latin typeface="Carlito"/>
                <a:cs typeface="Carlito"/>
              </a:rPr>
              <a:t> </a:t>
            </a:r>
            <a:r>
              <a:rPr lang="en-US" sz="2000" spc="-10" dirty="0">
                <a:solidFill>
                  <a:srgbClr val="7030A0"/>
                </a:solidFill>
                <a:latin typeface="Carlito"/>
                <a:cs typeface="Carlito"/>
              </a:rPr>
              <a:t>launch</a:t>
            </a:r>
            <a:r>
              <a:rPr lang="en-US" sz="2000" spc="-10" dirty="0">
                <a:latin typeface="Carlito"/>
                <a:cs typeface="Carlito"/>
              </a:rPr>
              <a:t>.</a:t>
            </a:r>
            <a:endParaRPr lang="en-US"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900" dirty="0">
              <a:solidFill>
                <a:schemeClr val="accent1"/>
              </a:solidFill>
              <a:latin typeface="Abadi" panose="020B0604020104020204" pitchFamily="34" charset="0"/>
            </a:endParaRPr>
          </a:p>
          <a:p>
            <a:pPr marL="469900" marR="3951604" lvl="1">
              <a:lnSpc>
                <a:spcPct val="121200"/>
              </a:lnSpc>
              <a:spcBef>
                <a:spcPts val="100"/>
              </a:spcBef>
            </a:pPr>
            <a:r>
              <a:rPr lang="en-US" sz="1900" spc="-15" dirty="0">
                <a:solidFill>
                  <a:schemeClr val="accent1"/>
                </a:solidFill>
                <a:latin typeface="Carlito"/>
                <a:cs typeface="Carlito"/>
              </a:rPr>
              <a:t>Launch Orbit </a:t>
            </a:r>
            <a:r>
              <a:rPr lang="en-US" sz="1900" spc="-25" dirty="0">
                <a:solidFill>
                  <a:schemeClr val="accent1"/>
                </a:solidFill>
                <a:latin typeface="Carlito"/>
                <a:cs typeface="Carlito"/>
              </a:rPr>
              <a:t>preferences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changed </a:t>
            </a:r>
            <a:r>
              <a:rPr lang="en-US" sz="1900" spc="-20" dirty="0">
                <a:solidFill>
                  <a:schemeClr val="accent1"/>
                </a:solidFill>
                <a:latin typeface="Carlito"/>
                <a:cs typeface="Carlito"/>
              </a:rPr>
              <a:t>over </a:t>
            </a:r>
            <a:r>
              <a:rPr lang="en-US" sz="1900" spc="-10" dirty="0">
                <a:solidFill>
                  <a:schemeClr val="accent1"/>
                </a:solidFill>
                <a:latin typeface="Carlito"/>
                <a:cs typeface="Carlito"/>
              </a:rPr>
              <a:t>Flight </a:t>
            </a:r>
            <a:r>
              <a:rPr lang="en-US" sz="1900" spc="-50" dirty="0">
                <a:solidFill>
                  <a:schemeClr val="accent1"/>
                </a:solidFill>
                <a:latin typeface="Carlito"/>
                <a:cs typeface="Carlito"/>
              </a:rPr>
              <a:t>Number.  </a:t>
            </a:r>
            <a:r>
              <a:rPr lang="en-US" sz="1900" spc="-15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lang="en-US" sz="1900" spc="-25" dirty="0">
                <a:solidFill>
                  <a:schemeClr val="accent1"/>
                </a:solidFill>
                <a:latin typeface="Carlito"/>
                <a:cs typeface="Carlito"/>
              </a:rPr>
              <a:t>Outcome </a:t>
            </a:r>
            <a:r>
              <a:rPr lang="en-US" sz="1900" spc="-15" dirty="0">
                <a:solidFill>
                  <a:schemeClr val="accent1"/>
                </a:solidFill>
                <a:latin typeface="Carlito"/>
                <a:cs typeface="Carlito"/>
              </a:rPr>
              <a:t>seems to </a:t>
            </a:r>
            <a:r>
              <a:rPr lang="en-US" sz="1900" spc="-25" dirty="0">
                <a:solidFill>
                  <a:schemeClr val="accent1"/>
                </a:solidFill>
                <a:latin typeface="Carlito"/>
                <a:cs typeface="Carlito"/>
              </a:rPr>
              <a:t>correlate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with this</a:t>
            </a:r>
            <a:r>
              <a:rPr lang="en-US" sz="1900" spc="12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900" spc="-25" dirty="0">
                <a:solidFill>
                  <a:schemeClr val="accent1"/>
                </a:solidFill>
                <a:latin typeface="Carlito"/>
                <a:cs typeface="Carlito"/>
              </a:rPr>
              <a:t>preference.</a:t>
            </a:r>
            <a:endParaRPr lang="en-US" sz="19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469900" marR="5080" lvl="1">
              <a:lnSpc>
                <a:spcPts val="2330"/>
              </a:lnSpc>
              <a:spcBef>
                <a:spcPts val="135"/>
              </a:spcBef>
            </a:pPr>
            <a:r>
              <a:rPr lang="en-US" sz="1900" spc="-15" dirty="0" err="1">
                <a:solidFill>
                  <a:schemeClr val="accent1"/>
                </a:solidFill>
                <a:latin typeface="Carlito"/>
                <a:cs typeface="Carlito"/>
              </a:rPr>
              <a:t>SpaceX</a:t>
            </a:r>
            <a:r>
              <a:rPr lang="en-US" sz="1900" spc="-1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900" spc="-20" dirty="0">
                <a:solidFill>
                  <a:schemeClr val="accent1"/>
                </a:solidFill>
                <a:latin typeface="Carlito"/>
                <a:cs typeface="Carlito"/>
              </a:rPr>
              <a:t>started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with </a:t>
            </a:r>
            <a:r>
              <a:rPr lang="en-US" sz="1900" spc="-25" dirty="0">
                <a:solidFill>
                  <a:schemeClr val="accent1"/>
                </a:solidFill>
                <a:latin typeface="Carlito"/>
                <a:cs typeface="Carlito"/>
              </a:rPr>
              <a:t>LEO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orbits which </a:t>
            </a:r>
            <a:r>
              <a:rPr lang="en-US" sz="1900" spc="-20" dirty="0">
                <a:solidFill>
                  <a:schemeClr val="accent1"/>
                </a:solidFill>
                <a:latin typeface="Carlito"/>
                <a:cs typeface="Carlito"/>
              </a:rPr>
              <a:t>saw </a:t>
            </a:r>
            <a:r>
              <a:rPr lang="en-US" sz="1900" spc="-25" dirty="0">
                <a:solidFill>
                  <a:schemeClr val="accent1"/>
                </a:solidFill>
                <a:latin typeface="Carlito"/>
                <a:cs typeface="Carlito"/>
              </a:rPr>
              <a:t>moderate </a:t>
            </a:r>
            <a:r>
              <a:rPr lang="en-US" sz="1900" spc="-15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lang="en-US" sz="1900" spc="-25" dirty="0">
                <a:solidFill>
                  <a:schemeClr val="accent1"/>
                </a:solidFill>
                <a:latin typeface="Carlito"/>
                <a:cs typeface="Carlito"/>
              </a:rPr>
              <a:t>LEO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lang="en-US" sz="1900" spc="-25" dirty="0">
                <a:solidFill>
                  <a:schemeClr val="accent1"/>
                </a:solidFill>
                <a:latin typeface="Carlito"/>
                <a:cs typeface="Carlito"/>
              </a:rPr>
              <a:t>returned </a:t>
            </a:r>
            <a:r>
              <a:rPr lang="en-US" sz="1900" spc="-15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1900" spc="-25" dirty="0">
                <a:solidFill>
                  <a:schemeClr val="accent1"/>
                </a:solidFill>
                <a:latin typeface="Carlito"/>
                <a:cs typeface="Carlito"/>
              </a:rPr>
              <a:t>VLEO </a:t>
            </a:r>
            <a:r>
              <a:rPr lang="en-US" sz="1900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lang="en-US" sz="1900" spc="-25" dirty="0">
                <a:solidFill>
                  <a:schemeClr val="accent1"/>
                </a:solidFill>
                <a:latin typeface="Carlito"/>
                <a:cs typeface="Carlito"/>
              </a:rPr>
              <a:t>recent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launches  </a:t>
            </a:r>
            <a:r>
              <a:rPr lang="en-US" sz="1900" spc="-15" dirty="0" err="1">
                <a:solidFill>
                  <a:schemeClr val="accent1"/>
                </a:solidFill>
                <a:latin typeface="Carlito"/>
                <a:cs typeface="Carlito"/>
              </a:rPr>
              <a:t>SpaceX</a:t>
            </a:r>
            <a:r>
              <a:rPr lang="en-US" sz="1900" spc="-1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900" spc="-20" dirty="0">
                <a:solidFill>
                  <a:schemeClr val="accent1"/>
                </a:solidFill>
                <a:latin typeface="Carlito"/>
                <a:cs typeface="Carlito"/>
              </a:rPr>
              <a:t>appears </a:t>
            </a:r>
            <a:r>
              <a:rPr lang="en-US" sz="1900" spc="-15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1900" spc="-25" dirty="0">
                <a:solidFill>
                  <a:schemeClr val="accent1"/>
                </a:solidFill>
                <a:latin typeface="Carlito"/>
                <a:cs typeface="Carlito"/>
              </a:rPr>
              <a:t>perform better </a:t>
            </a:r>
            <a:r>
              <a:rPr lang="en-US" sz="1900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lang="en-US" sz="1900" spc="-20" dirty="0">
                <a:solidFill>
                  <a:schemeClr val="accent1"/>
                </a:solidFill>
                <a:latin typeface="Carlito"/>
                <a:cs typeface="Carlito"/>
              </a:rPr>
              <a:t>lower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orbits or </a:t>
            </a:r>
            <a:r>
              <a:rPr lang="en-US" sz="1900" spc="-20" dirty="0">
                <a:solidFill>
                  <a:schemeClr val="accent1"/>
                </a:solidFill>
                <a:latin typeface="Carlito"/>
                <a:cs typeface="Carlito"/>
              </a:rPr>
              <a:t>Sun-synchronous</a:t>
            </a:r>
            <a:r>
              <a:rPr lang="en-US" sz="1900" spc="27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orbits</a:t>
            </a:r>
            <a:endParaRPr lang="en-US" sz="19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45430" y="1595159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969756" y="3991355"/>
            <a:ext cx="8406414" cy="26767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spc="-20" dirty="0">
                <a:solidFill>
                  <a:schemeClr val="accent6">
                    <a:lumMod val="75000"/>
                  </a:schemeClr>
                </a:solidFill>
                <a:latin typeface="Carlito"/>
                <a:cs typeface="Carlito"/>
              </a:rPr>
              <a:t>Green indicates successful </a:t>
            </a:r>
            <a:r>
              <a:rPr lang="en-US" sz="1800" spc="-10" dirty="0">
                <a:solidFill>
                  <a:schemeClr val="accent6">
                    <a:lumMod val="75000"/>
                  </a:schemeClr>
                </a:solidFill>
                <a:latin typeface="Carlito"/>
                <a:cs typeface="Carlito"/>
              </a:rPr>
              <a:t>launch; </a:t>
            </a:r>
            <a:r>
              <a:rPr lang="en-US" sz="1800" spc="-15" dirty="0">
                <a:solidFill>
                  <a:srgbClr val="7030A0"/>
                </a:solidFill>
                <a:latin typeface="Carlito"/>
                <a:cs typeface="Carlito"/>
              </a:rPr>
              <a:t>Purple </a:t>
            </a:r>
            <a:r>
              <a:rPr lang="en-US" sz="1800" spc="-20" dirty="0">
                <a:solidFill>
                  <a:srgbClr val="7030A0"/>
                </a:solidFill>
                <a:latin typeface="Carlito"/>
                <a:cs typeface="Carlito"/>
              </a:rPr>
              <a:t>indicates unsuccessful</a:t>
            </a:r>
            <a:r>
              <a:rPr lang="en-US" sz="1800" spc="180" dirty="0">
                <a:solidFill>
                  <a:srgbClr val="7030A0"/>
                </a:solidFill>
                <a:latin typeface="Carlito"/>
                <a:cs typeface="Carlito"/>
              </a:rPr>
              <a:t> </a:t>
            </a:r>
            <a:r>
              <a:rPr lang="en-US" sz="1800" spc="-10" dirty="0">
                <a:solidFill>
                  <a:srgbClr val="7030A0"/>
                </a:solidFill>
                <a:latin typeface="Carlito"/>
                <a:cs typeface="Carlito"/>
              </a:rPr>
              <a:t>launch</a:t>
            </a:r>
            <a:endParaRPr lang="en-US" sz="1800" dirty="0">
              <a:solidFill>
                <a:schemeClr val="accent1"/>
              </a:solidFill>
              <a:latin typeface="Abadi" panose="020B06040201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Payload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mass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seems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correlate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with</a:t>
            </a:r>
            <a:r>
              <a:rPr lang="en-US" sz="1800" spc="4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orbit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LEO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SSO seem to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have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relatively low payload</a:t>
            </a:r>
            <a:r>
              <a:rPr lang="en-US" sz="1800" spc="13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mass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The other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most successful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orbit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VLEO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only has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payload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mass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values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in the higher end of the</a:t>
            </a:r>
            <a:r>
              <a:rPr lang="en-US" sz="1800" spc="8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range</a:t>
            </a:r>
            <a:endParaRPr lang="en-US" sz="1800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45719" y="1615439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95% confidence interval 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(light blue</a:t>
            </a:r>
            <a:r>
              <a:rPr lang="en-US" sz="1800" spc="-10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shading)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1"/>
              </a:solidFill>
              <a:latin typeface="Abadi" panose="020B06040201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generally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increases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over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time since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2013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with a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slight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dip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in</a:t>
            </a:r>
            <a:r>
              <a:rPr lang="en-US" sz="1800" spc="5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2018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recent years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at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around</a:t>
            </a:r>
            <a:r>
              <a:rPr lang="en-US" sz="1800" spc="9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80%</a:t>
            </a:r>
            <a:endParaRPr lang="en-US" sz="1800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object 7"/>
          <p:cNvSpPr/>
          <p:nvPr/>
        </p:nvSpPr>
        <p:spPr>
          <a:xfrm>
            <a:off x="6624569" y="1549226"/>
            <a:ext cx="4565904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2154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Query unique launch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site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names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from</a:t>
            </a:r>
            <a:r>
              <a:rPr lang="en-US" sz="1800" spc="-8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database.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CCAFS SLC-40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CCAFSSLC-40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likely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all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represent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the</a:t>
            </a:r>
            <a:r>
              <a:rPr lang="en-US" sz="1800" spc="-114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same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site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with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data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entry</a:t>
            </a:r>
            <a:r>
              <a:rPr lang="en-US" sz="1800" spc="-3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errors.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CCAFS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LC-40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was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previous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name. 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Likely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only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3 unique </a:t>
            </a:r>
            <a:r>
              <a:rPr lang="en-US" sz="1800" spc="-5" dirty="0" err="1">
                <a:solidFill>
                  <a:schemeClr val="accent1"/>
                </a:solidFill>
                <a:latin typeface="Carlito"/>
                <a:cs typeface="Carlito"/>
              </a:rPr>
              <a:t>launch_site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 values:  CCAFS SLC-40, KSC LC-39A,</a:t>
            </a:r>
            <a:r>
              <a:rPr lang="en-US" sz="1800" spc="-31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40" dirty="0">
                <a:solidFill>
                  <a:schemeClr val="accent1"/>
                </a:solidFill>
                <a:latin typeface="Carlito"/>
                <a:cs typeface="Carlito"/>
              </a:rPr>
              <a:t>VAFB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SLC-4E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object 5"/>
          <p:cNvSpPr/>
          <p:nvPr/>
        </p:nvSpPr>
        <p:spPr>
          <a:xfrm>
            <a:off x="7985500" y="1659960"/>
            <a:ext cx="3220212" cy="2763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8726" y="1653668"/>
            <a:ext cx="2945956" cy="31323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lang="en-US" sz="1800" spc="-35" dirty="0">
                <a:solidFill>
                  <a:schemeClr val="accent1"/>
                </a:solidFill>
                <a:latin typeface="Carlito"/>
                <a:cs typeface="Carlito"/>
              </a:rPr>
              <a:t>First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five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entries 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database with  Launch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Site</a:t>
            </a:r>
            <a:r>
              <a:rPr lang="en-US" sz="1800" spc="-10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name 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beginning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with 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CCA.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object 5"/>
          <p:cNvSpPr/>
          <p:nvPr/>
        </p:nvSpPr>
        <p:spPr>
          <a:xfrm>
            <a:off x="3826214" y="1321404"/>
            <a:ext cx="8272272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658024" cy="4043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sums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total </a:t>
            </a:r>
            <a:r>
              <a:rPr lang="en-US" sz="2400" spc="-10" dirty="0">
                <a:solidFill>
                  <a:schemeClr val="accent1"/>
                </a:solidFill>
                <a:latin typeface="Carlito"/>
                <a:cs typeface="Carlito"/>
              </a:rPr>
              <a:t>payload 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mass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in kg </a:t>
            </a:r>
            <a:r>
              <a:rPr lang="en-US" sz="2400" spc="-15" dirty="0">
                <a:solidFill>
                  <a:schemeClr val="accent1"/>
                </a:solidFill>
                <a:latin typeface="Carlito"/>
                <a:cs typeface="Carlito"/>
              </a:rPr>
              <a:t>where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NASA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was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the  </a:t>
            </a:r>
            <a:r>
              <a:rPr lang="en-US" sz="2400" spc="-60" dirty="0">
                <a:solidFill>
                  <a:schemeClr val="accent1"/>
                </a:solidFill>
                <a:latin typeface="Carlito"/>
                <a:cs typeface="Carlito"/>
              </a:rPr>
              <a:t>customer.</a:t>
            </a:r>
            <a:endParaRPr lang="en-US" sz="24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 marR="5080">
              <a:spcBef>
                <a:spcPts val="1370"/>
              </a:spcBef>
            </a:pPr>
            <a:r>
              <a:rPr lang="en-US" sz="2400" spc="-15" dirty="0">
                <a:solidFill>
                  <a:schemeClr val="accent1"/>
                </a:solidFill>
                <a:latin typeface="Carlito"/>
                <a:cs typeface="Carlito"/>
              </a:rPr>
              <a:t>CRS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stands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for </a:t>
            </a:r>
            <a:r>
              <a:rPr lang="en-US" sz="2400" spc="-10" dirty="0">
                <a:solidFill>
                  <a:schemeClr val="accent1"/>
                </a:solidFill>
                <a:latin typeface="Carlito"/>
                <a:cs typeface="Carlito"/>
              </a:rPr>
              <a:t>Commercial 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Resupply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Services which</a:t>
            </a:r>
            <a:r>
              <a:rPr lang="en-US" sz="2400" spc="-9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indicates 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that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these </a:t>
            </a:r>
            <a:r>
              <a:rPr lang="en-US" sz="2400" spc="-10" dirty="0">
                <a:solidFill>
                  <a:schemeClr val="accent1"/>
                </a:solidFill>
                <a:latin typeface="Carlito"/>
                <a:cs typeface="Carlito"/>
              </a:rPr>
              <a:t>payloads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were sent to 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2400" spc="-10" dirty="0">
                <a:solidFill>
                  <a:schemeClr val="accent1"/>
                </a:solidFill>
                <a:latin typeface="Carlito"/>
                <a:cs typeface="Carlito"/>
              </a:rPr>
              <a:t>International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Space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Station 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(ISS).</a:t>
            </a:r>
            <a:endParaRPr lang="en-US" sz="24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object 5"/>
          <p:cNvSpPr/>
          <p:nvPr/>
        </p:nvSpPr>
        <p:spPr>
          <a:xfrm>
            <a:off x="6235169" y="1601658"/>
            <a:ext cx="5687568" cy="2554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054909" cy="41406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This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query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calculates</a:t>
            </a:r>
            <a:r>
              <a:rPr lang="en-US" sz="2000" spc="-204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the  </a:t>
            </a:r>
            <a:r>
              <a:rPr lang="en-US" sz="2000" spc="-40" dirty="0">
                <a:solidFill>
                  <a:schemeClr val="accent1"/>
                </a:solidFill>
                <a:latin typeface="Carlito"/>
                <a:cs typeface="Carlito"/>
              </a:rPr>
              <a:t>average </a:t>
            </a:r>
            <a:r>
              <a:rPr lang="en-US" sz="2000" spc="-10" dirty="0">
                <a:solidFill>
                  <a:schemeClr val="accent1"/>
                </a:solidFill>
                <a:latin typeface="Carlito"/>
                <a:cs typeface="Carlito"/>
              </a:rPr>
              <a:t>payload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mass or 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launches which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used 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booster 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version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F9</a:t>
            </a:r>
            <a:r>
              <a:rPr lang="en-US" sz="2000" spc="-3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v1.1</a:t>
            </a: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lang="en-US" sz="2000" spc="-40" dirty="0">
                <a:solidFill>
                  <a:schemeClr val="accent1"/>
                </a:solidFill>
                <a:latin typeface="Carlito"/>
                <a:cs typeface="Carlito"/>
              </a:rPr>
              <a:t>Average </a:t>
            </a:r>
            <a:r>
              <a:rPr lang="en-US" sz="2000" spc="-10" dirty="0">
                <a:solidFill>
                  <a:schemeClr val="accent1"/>
                </a:solidFill>
                <a:latin typeface="Carlito"/>
                <a:cs typeface="Carlito"/>
              </a:rPr>
              <a:t>payload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mass of 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F9 1.1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is on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low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end</a:t>
            </a:r>
            <a:r>
              <a:rPr lang="en-US" sz="2000" spc="-23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of  our </a:t>
            </a:r>
            <a:r>
              <a:rPr lang="en-US" sz="2000" spc="-10" dirty="0">
                <a:solidFill>
                  <a:schemeClr val="accent1"/>
                </a:solidFill>
                <a:latin typeface="Carlito"/>
                <a:cs typeface="Carlito"/>
              </a:rPr>
              <a:t>payload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mass</a:t>
            </a:r>
            <a:r>
              <a:rPr lang="en-US" sz="2000" spc="-114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range</a:t>
            </a:r>
            <a:endParaRPr lang="en-US" sz="20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object 5"/>
          <p:cNvSpPr/>
          <p:nvPr/>
        </p:nvSpPr>
        <p:spPr>
          <a:xfrm>
            <a:off x="5532660" y="1641121"/>
            <a:ext cx="636422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567233" cy="460158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This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query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returns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1800" spc="-35" dirty="0">
                <a:solidFill>
                  <a:schemeClr val="accent1"/>
                </a:solidFill>
                <a:latin typeface="Carlito"/>
                <a:cs typeface="Carlito"/>
              </a:rPr>
              <a:t>first 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successful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ground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pad</a:t>
            </a:r>
            <a:r>
              <a:rPr lang="en-US" sz="1800" spc="-14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landing 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date.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US" sz="1800" spc="-35" dirty="0">
                <a:solidFill>
                  <a:schemeClr val="accent1"/>
                </a:solidFill>
                <a:latin typeface="Carlito"/>
                <a:cs typeface="Carlito"/>
              </a:rPr>
              <a:t>First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ground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pad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landing</a:t>
            </a:r>
            <a:r>
              <a:rPr lang="en-US" sz="1800" spc="-7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wasn’t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until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the end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of</a:t>
            </a:r>
            <a:r>
              <a:rPr lang="en-US" sz="1800" spc="-10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2015.</a:t>
            </a: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Successful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landings in</a:t>
            </a:r>
            <a:r>
              <a:rPr lang="en-US" sz="1800" spc="-7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general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appear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starting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2014</a:t>
            </a:r>
            <a:endParaRPr lang="en-US" sz="1800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object 5"/>
          <p:cNvSpPr/>
          <p:nvPr/>
        </p:nvSpPr>
        <p:spPr>
          <a:xfrm>
            <a:off x="6027811" y="1399907"/>
            <a:ext cx="5780532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628" y="1677377"/>
            <a:ext cx="4080850" cy="470396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This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query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returns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four  booster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versions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that had  successful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drone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ship</a:t>
            </a:r>
            <a:r>
              <a:rPr lang="en-US" sz="1800" spc="-10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landings  and a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payload mass between 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4000 and 6000</a:t>
            </a:r>
            <a:r>
              <a:rPr lang="en-US" sz="1800" spc="-16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25" dirty="0" err="1">
                <a:solidFill>
                  <a:schemeClr val="accent1"/>
                </a:solidFill>
                <a:latin typeface="Carlito"/>
                <a:cs typeface="Carlito"/>
              </a:rPr>
              <a:t>noninclusively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.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object 5"/>
          <p:cNvSpPr/>
          <p:nvPr/>
        </p:nvSpPr>
        <p:spPr>
          <a:xfrm>
            <a:off x="5475051" y="1775331"/>
            <a:ext cx="6886956" cy="2638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134894" y="1413753"/>
            <a:ext cx="9513651" cy="47081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142875">
              <a:spcBef>
                <a:spcPts val="359"/>
              </a:spcBef>
              <a:tabLst>
                <a:tab pos="240665" algn="l"/>
                <a:tab pos="241300" algn="l"/>
              </a:tabLst>
            </a:pP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Collected </a:t>
            </a:r>
            <a:r>
              <a:rPr lang="en-US" sz="2200" spc="-35" dirty="0">
                <a:solidFill>
                  <a:schemeClr val="accent1"/>
                </a:solidFill>
                <a:latin typeface="Carlito"/>
                <a:cs typeface="Carlito"/>
              </a:rPr>
              <a:t>data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from </a:t>
            </a:r>
            <a:r>
              <a:rPr lang="en-US" sz="2200" spc="-15" dirty="0">
                <a:solidFill>
                  <a:schemeClr val="accent1"/>
                </a:solidFill>
                <a:latin typeface="Carlito"/>
                <a:cs typeface="Carlito"/>
              </a:rPr>
              <a:t>public </a:t>
            </a:r>
            <a:r>
              <a:rPr lang="en-US" sz="2200" spc="-15" dirty="0" err="1">
                <a:solidFill>
                  <a:schemeClr val="accent1"/>
                </a:solidFill>
                <a:latin typeface="Carlito"/>
                <a:cs typeface="Carlito"/>
              </a:rPr>
              <a:t>SpaceX</a:t>
            </a:r>
            <a:r>
              <a:rPr lang="en-US" sz="2200" spc="-1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API and </a:t>
            </a:r>
            <a:r>
              <a:rPr lang="en-US" sz="2200" spc="-10" dirty="0" err="1">
                <a:solidFill>
                  <a:schemeClr val="accent1"/>
                </a:solidFill>
                <a:latin typeface="Carlito"/>
                <a:cs typeface="Carlito"/>
              </a:rPr>
              <a:t>SpaceX</a:t>
            </a:r>
            <a:r>
              <a:rPr lang="en-US" sz="2200" spc="-1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Wikipedia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page. </a:t>
            </a:r>
            <a:r>
              <a:rPr lang="en-US" sz="2200" spc="-25" dirty="0">
                <a:solidFill>
                  <a:schemeClr val="accent1"/>
                </a:solidFill>
                <a:latin typeface="Carlito"/>
                <a:cs typeface="Carlito"/>
              </a:rPr>
              <a:t>Created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labels 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column </a:t>
            </a:r>
            <a:r>
              <a:rPr lang="en-US" sz="2200" spc="-35" dirty="0">
                <a:solidFill>
                  <a:schemeClr val="accent1"/>
                </a:solidFill>
                <a:latin typeface="Carlito"/>
                <a:cs typeface="Carlito"/>
              </a:rPr>
              <a:t>‘class’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which classifies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successful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landings.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Explored </a:t>
            </a:r>
            <a:r>
              <a:rPr lang="en-US" sz="2200" spc="-35" dirty="0">
                <a:solidFill>
                  <a:schemeClr val="accent1"/>
                </a:solidFill>
                <a:latin typeface="Carlito"/>
                <a:cs typeface="Carlito"/>
              </a:rPr>
              <a:t>data </a:t>
            </a:r>
            <a:r>
              <a:rPr lang="en-US" sz="2200" spc="-10" dirty="0">
                <a:solidFill>
                  <a:schemeClr val="accent1"/>
                </a:solidFill>
                <a:latin typeface="Carlito"/>
                <a:cs typeface="Carlito"/>
              </a:rPr>
              <a:t>using </a:t>
            </a:r>
            <a:r>
              <a:rPr lang="en-US" sz="2200" dirty="0">
                <a:solidFill>
                  <a:schemeClr val="accent1"/>
                </a:solidFill>
                <a:latin typeface="Carlito"/>
                <a:cs typeface="Carlito"/>
              </a:rPr>
              <a:t>SQL, 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visualization, </a:t>
            </a:r>
            <a:r>
              <a:rPr lang="en-US" sz="2200" spc="-25" dirty="0">
                <a:solidFill>
                  <a:schemeClr val="accent1"/>
                </a:solidFill>
                <a:latin typeface="Carlito"/>
                <a:cs typeface="Carlito"/>
              </a:rPr>
              <a:t>folium </a:t>
            </a:r>
            <a:r>
              <a:rPr lang="en-US" sz="2200" spc="-15" dirty="0">
                <a:solidFill>
                  <a:schemeClr val="accent1"/>
                </a:solidFill>
                <a:latin typeface="Carlito"/>
                <a:cs typeface="Carlito"/>
              </a:rPr>
              <a:t>maps,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lang="en-US" sz="2200" spc="-15" dirty="0">
                <a:solidFill>
                  <a:schemeClr val="accent1"/>
                </a:solidFill>
                <a:latin typeface="Carlito"/>
                <a:cs typeface="Carlito"/>
              </a:rPr>
              <a:t>dashboards. </a:t>
            </a:r>
            <a:r>
              <a:rPr lang="en-US" sz="2200" spc="-25" dirty="0">
                <a:solidFill>
                  <a:schemeClr val="accent1"/>
                </a:solidFill>
                <a:latin typeface="Carlito"/>
                <a:cs typeface="Carlito"/>
              </a:rPr>
              <a:t>Gathered </a:t>
            </a:r>
            <a:r>
              <a:rPr lang="en-US" sz="2200" spc="-30" dirty="0">
                <a:solidFill>
                  <a:schemeClr val="accent1"/>
                </a:solidFill>
                <a:latin typeface="Carlito"/>
                <a:cs typeface="Carlito"/>
              </a:rPr>
              <a:t>relevant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columns </a:t>
            </a:r>
            <a:r>
              <a:rPr lang="en-US" sz="2200" spc="-30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be </a:t>
            </a:r>
            <a:r>
              <a:rPr lang="en-US" sz="2200" spc="-10" dirty="0">
                <a:solidFill>
                  <a:schemeClr val="accent1"/>
                </a:solidFill>
                <a:latin typeface="Carlito"/>
                <a:cs typeface="Carlito"/>
              </a:rPr>
              <a:t>used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as  </a:t>
            </a:r>
            <a:r>
              <a:rPr lang="en-US" sz="2200" spc="-30" dirty="0">
                <a:solidFill>
                  <a:schemeClr val="accent1"/>
                </a:solidFill>
                <a:latin typeface="Carlito"/>
                <a:cs typeface="Carlito"/>
              </a:rPr>
              <a:t>features.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Changed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all </a:t>
            </a:r>
            <a:r>
              <a:rPr lang="en-US" sz="2200" spc="-25" dirty="0">
                <a:solidFill>
                  <a:schemeClr val="accent1"/>
                </a:solidFill>
                <a:latin typeface="Carlito"/>
                <a:cs typeface="Carlito"/>
              </a:rPr>
              <a:t>categorical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variables </a:t>
            </a:r>
            <a:r>
              <a:rPr lang="en-US" sz="2200" spc="-30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binary </a:t>
            </a:r>
            <a:r>
              <a:rPr lang="en-US" sz="2200" spc="-15" dirty="0">
                <a:solidFill>
                  <a:schemeClr val="accent1"/>
                </a:solidFill>
                <a:latin typeface="Carlito"/>
                <a:cs typeface="Carlito"/>
              </a:rPr>
              <a:t>using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one hot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encoding.  </a:t>
            </a:r>
            <a:r>
              <a:rPr lang="en-US" sz="2200" spc="-25" dirty="0">
                <a:solidFill>
                  <a:schemeClr val="accent1"/>
                </a:solidFill>
                <a:latin typeface="Carlito"/>
                <a:cs typeface="Carlito"/>
              </a:rPr>
              <a:t>Standardized </a:t>
            </a:r>
            <a:r>
              <a:rPr lang="en-US" sz="2200" spc="-35" dirty="0">
                <a:solidFill>
                  <a:schemeClr val="accent1"/>
                </a:solidFill>
                <a:latin typeface="Carlito"/>
                <a:cs typeface="Carlito"/>
              </a:rPr>
              <a:t>data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lang="en-US" sz="2200" spc="-15" dirty="0">
                <a:solidFill>
                  <a:schemeClr val="accent1"/>
                </a:solidFill>
                <a:latin typeface="Carlito"/>
                <a:cs typeface="Carlito"/>
              </a:rPr>
              <a:t>used </a:t>
            </a:r>
            <a:r>
              <a:rPr lang="en-US" sz="2200" spc="-20" dirty="0" err="1">
                <a:solidFill>
                  <a:schemeClr val="accent1"/>
                </a:solidFill>
                <a:latin typeface="Carlito"/>
                <a:cs typeface="Carlito"/>
              </a:rPr>
              <a:t>GridSearchCV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200" spc="-30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2200" spc="-15" dirty="0">
                <a:solidFill>
                  <a:schemeClr val="accent1"/>
                </a:solidFill>
                <a:latin typeface="Carlito"/>
                <a:cs typeface="Carlito"/>
              </a:rPr>
              <a:t>find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best </a:t>
            </a:r>
            <a:r>
              <a:rPr lang="en-US" sz="2200" spc="-40" dirty="0">
                <a:solidFill>
                  <a:schemeClr val="accent1"/>
                </a:solidFill>
                <a:latin typeface="Carlito"/>
                <a:cs typeface="Carlito"/>
              </a:rPr>
              <a:t>parameters </a:t>
            </a:r>
            <a:r>
              <a:rPr lang="en-US" sz="2200" spc="-35" dirty="0">
                <a:solidFill>
                  <a:schemeClr val="accent1"/>
                </a:solidFill>
                <a:latin typeface="Carlito"/>
                <a:cs typeface="Carlito"/>
              </a:rPr>
              <a:t>for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machine learning  models.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Visualize </a:t>
            </a:r>
            <a:r>
              <a:rPr lang="en-US" sz="2200" spc="-25" dirty="0">
                <a:solidFill>
                  <a:schemeClr val="accent1"/>
                </a:solidFill>
                <a:latin typeface="Carlito"/>
                <a:cs typeface="Carlito"/>
              </a:rPr>
              <a:t>accuracy score </a:t>
            </a:r>
            <a:r>
              <a:rPr lang="en-US" sz="2200" dirty="0">
                <a:solidFill>
                  <a:schemeClr val="accent1"/>
                </a:solidFill>
                <a:latin typeface="Carlito"/>
                <a:cs typeface="Carlito"/>
              </a:rPr>
              <a:t>of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all</a:t>
            </a:r>
            <a:r>
              <a:rPr lang="en-US" sz="2200" spc="-4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models.</a:t>
            </a:r>
            <a:endParaRPr lang="en-US" sz="22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</a:pPr>
            <a:endParaRPr lang="en-US" sz="22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241300" marR="5080">
              <a:lnSpc>
                <a:spcPct val="90900"/>
              </a:lnSpc>
              <a:spcBef>
                <a:spcPts val="1645"/>
              </a:spcBef>
              <a:tabLst>
                <a:tab pos="240665" algn="l"/>
                <a:tab pos="241300" algn="l"/>
              </a:tabLst>
            </a:pP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Four </a:t>
            </a:r>
            <a:r>
              <a:rPr lang="en-US" sz="2200" spc="-15" dirty="0">
                <a:solidFill>
                  <a:schemeClr val="accent1"/>
                </a:solidFill>
                <a:latin typeface="Carlito"/>
                <a:cs typeface="Carlito"/>
              </a:rPr>
              <a:t>machine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learning models </a:t>
            </a:r>
            <a:r>
              <a:rPr lang="en-US" sz="2200" spc="-25" dirty="0">
                <a:solidFill>
                  <a:schemeClr val="accent1"/>
                </a:solidFill>
                <a:latin typeface="Carlito"/>
                <a:cs typeface="Carlito"/>
              </a:rPr>
              <a:t>were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produced: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Logistic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Regression, </a:t>
            </a:r>
            <a:r>
              <a:rPr lang="en-US" sz="2200" spc="-15" dirty="0">
                <a:solidFill>
                  <a:schemeClr val="accent1"/>
                </a:solidFill>
                <a:latin typeface="Carlito"/>
                <a:cs typeface="Carlito"/>
              </a:rPr>
              <a:t>Support </a:t>
            </a:r>
            <a:r>
              <a:rPr lang="en-US" sz="2200" spc="-50" dirty="0">
                <a:solidFill>
                  <a:schemeClr val="accent1"/>
                </a:solidFill>
                <a:latin typeface="Carlito"/>
                <a:cs typeface="Carlito"/>
              </a:rPr>
              <a:t>Vector 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Machine, </a:t>
            </a:r>
            <a:r>
              <a:rPr lang="en-US" sz="2200" spc="-15" dirty="0">
                <a:solidFill>
                  <a:schemeClr val="accent1"/>
                </a:solidFill>
                <a:latin typeface="Carlito"/>
                <a:cs typeface="Carlito"/>
              </a:rPr>
              <a:t>Decision </a:t>
            </a:r>
            <a:r>
              <a:rPr lang="en-US" sz="2200" spc="-80" dirty="0">
                <a:solidFill>
                  <a:schemeClr val="accent1"/>
                </a:solidFill>
                <a:latin typeface="Carlito"/>
                <a:cs typeface="Carlito"/>
              </a:rPr>
              <a:t>Tree </a:t>
            </a:r>
            <a:r>
              <a:rPr lang="en-US" sz="2200" spc="-45" dirty="0">
                <a:solidFill>
                  <a:schemeClr val="accent1"/>
                </a:solidFill>
                <a:latin typeface="Carlito"/>
                <a:cs typeface="Carlito"/>
              </a:rPr>
              <a:t>Classifier,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and K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Nearest Neighbors.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All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produced </a:t>
            </a:r>
            <a:r>
              <a:rPr lang="en-US" sz="2200" spc="-15" dirty="0">
                <a:solidFill>
                  <a:schemeClr val="accent1"/>
                </a:solidFill>
                <a:latin typeface="Carlito"/>
                <a:cs typeface="Carlito"/>
              </a:rPr>
              <a:t>similar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results 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with </a:t>
            </a:r>
            <a:r>
              <a:rPr lang="en-US" sz="2200" spc="-25" dirty="0">
                <a:solidFill>
                  <a:schemeClr val="accent1"/>
                </a:solidFill>
                <a:latin typeface="Carlito"/>
                <a:cs typeface="Carlito"/>
              </a:rPr>
              <a:t>accuracy </a:t>
            </a:r>
            <a:r>
              <a:rPr lang="en-US" sz="2200" spc="-45" dirty="0">
                <a:solidFill>
                  <a:schemeClr val="accent1"/>
                </a:solidFill>
                <a:latin typeface="Carlito"/>
                <a:cs typeface="Carlito"/>
              </a:rPr>
              <a:t>rate </a:t>
            </a:r>
            <a:r>
              <a:rPr lang="en-US" sz="2200" dirty="0">
                <a:solidFill>
                  <a:schemeClr val="accent1"/>
                </a:solidFill>
                <a:latin typeface="Carlito"/>
                <a:cs typeface="Carlito"/>
              </a:rPr>
              <a:t>of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about 83.33%. All models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over </a:t>
            </a:r>
            <a:r>
              <a:rPr lang="en-US" sz="2200" spc="-25" dirty="0">
                <a:solidFill>
                  <a:schemeClr val="accent1"/>
                </a:solidFill>
                <a:latin typeface="Carlito"/>
                <a:cs typeface="Carlito"/>
              </a:rPr>
              <a:t>predicted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successful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landings.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More  </a:t>
            </a:r>
            <a:r>
              <a:rPr lang="en-US" sz="2200" spc="-35" dirty="0">
                <a:solidFill>
                  <a:schemeClr val="accent1"/>
                </a:solidFill>
                <a:latin typeface="Carlito"/>
                <a:cs typeface="Carlito"/>
              </a:rPr>
              <a:t>data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is </a:t>
            </a:r>
            <a:r>
              <a:rPr lang="en-US" sz="2200" spc="-15" dirty="0">
                <a:solidFill>
                  <a:schemeClr val="accent1"/>
                </a:solidFill>
                <a:latin typeface="Carlito"/>
                <a:cs typeface="Carlito"/>
              </a:rPr>
              <a:t>needed </a:t>
            </a:r>
            <a:r>
              <a:rPr lang="en-US" sz="2200" spc="-35" dirty="0">
                <a:solidFill>
                  <a:schemeClr val="accent1"/>
                </a:solidFill>
                <a:latin typeface="Carlito"/>
                <a:cs typeface="Carlito"/>
              </a:rPr>
              <a:t>for </a:t>
            </a:r>
            <a:r>
              <a:rPr lang="en-US" sz="2200" spc="-40" dirty="0">
                <a:solidFill>
                  <a:schemeClr val="accent1"/>
                </a:solidFill>
                <a:latin typeface="Carlito"/>
                <a:cs typeface="Carlito"/>
              </a:rPr>
              <a:t>better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model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determination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and</a:t>
            </a:r>
            <a:r>
              <a:rPr lang="en-US" sz="2200" spc="204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200" spc="-50" dirty="0">
                <a:solidFill>
                  <a:schemeClr val="accent1"/>
                </a:solidFill>
                <a:latin typeface="Carlito"/>
                <a:cs typeface="Carlito"/>
              </a:rPr>
              <a:t>accuracy</a:t>
            </a:r>
            <a:endParaRPr lang="en-US" sz="2200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385650" cy="4069337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lang="en-US" sz="3600" spc="-5" dirty="0">
                <a:solidFill>
                  <a:schemeClr val="accent1"/>
                </a:solidFill>
                <a:latin typeface="Carlito"/>
                <a:cs typeface="Carlito"/>
              </a:rPr>
              <a:t>This </a:t>
            </a:r>
            <a:r>
              <a:rPr lang="en-US" sz="3600" dirty="0">
                <a:solidFill>
                  <a:schemeClr val="accent1"/>
                </a:solidFill>
                <a:latin typeface="Carlito"/>
                <a:cs typeface="Carlito"/>
              </a:rPr>
              <a:t>query </a:t>
            </a:r>
            <a:r>
              <a:rPr lang="en-US" sz="3600" spc="-5" dirty="0">
                <a:solidFill>
                  <a:schemeClr val="accent1"/>
                </a:solidFill>
                <a:latin typeface="Carlito"/>
                <a:cs typeface="Carlito"/>
              </a:rPr>
              <a:t>returns </a:t>
            </a:r>
            <a:r>
              <a:rPr lang="en-US" sz="3600" dirty="0">
                <a:solidFill>
                  <a:schemeClr val="accent1"/>
                </a:solidFill>
                <a:latin typeface="Carlito"/>
                <a:cs typeface="Carlito"/>
              </a:rPr>
              <a:t>a </a:t>
            </a:r>
            <a:r>
              <a:rPr lang="en-US" sz="3600" spc="-15" dirty="0">
                <a:solidFill>
                  <a:schemeClr val="accent1"/>
                </a:solidFill>
                <a:latin typeface="Carlito"/>
                <a:cs typeface="Carlito"/>
              </a:rPr>
              <a:t>count </a:t>
            </a:r>
            <a:r>
              <a:rPr lang="en-US" sz="3600" spc="-5" dirty="0">
                <a:solidFill>
                  <a:schemeClr val="accent1"/>
                </a:solidFill>
                <a:latin typeface="Carlito"/>
                <a:cs typeface="Carlito"/>
              </a:rPr>
              <a:t>of</a:t>
            </a:r>
            <a:r>
              <a:rPr lang="en-US" sz="3600" spc="-14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3600" dirty="0">
                <a:solidFill>
                  <a:schemeClr val="accent1"/>
                </a:solidFill>
                <a:latin typeface="Carlito"/>
                <a:cs typeface="Carlito"/>
              </a:rPr>
              <a:t>each</a:t>
            </a:r>
          </a:p>
          <a:p>
            <a:pPr marL="12700">
              <a:lnSpc>
                <a:spcPts val="2305"/>
              </a:lnSpc>
            </a:pPr>
            <a:r>
              <a:rPr lang="en-US" sz="3600" spc="-5" dirty="0">
                <a:solidFill>
                  <a:schemeClr val="accent1"/>
                </a:solidFill>
                <a:latin typeface="Carlito"/>
                <a:cs typeface="Carlito"/>
              </a:rPr>
              <a:t>mission</a:t>
            </a:r>
            <a:r>
              <a:rPr lang="en-US" sz="3600" spc="-1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3600" spc="-15" dirty="0">
                <a:solidFill>
                  <a:schemeClr val="accent1"/>
                </a:solidFill>
                <a:latin typeface="Carlito"/>
                <a:cs typeface="Carlito"/>
              </a:rPr>
              <a:t>outcome.</a:t>
            </a:r>
            <a:endParaRPr lang="en-US" sz="36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lang="en-US" sz="3600" dirty="0" err="1">
                <a:solidFill>
                  <a:schemeClr val="accent1"/>
                </a:solidFill>
                <a:latin typeface="Carlito"/>
                <a:cs typeface="Carlito"/>
              </a:rPr>
              <a:t>SpaceX</a:t>
            </a:r>
            <a:r>
              <a:rPr lang="en-US" sz="360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3600" spc="-5" dirty="0">
                <a:solidFill>
                  <a:schemeClr val="accent1"/>
                </a:solidFill>
                <a:latin typeface="Carlito"/>
                <a:cs typeface="Carlito"/>
              </a:rPr>
              <a:t>appears </a:t>
            </a:r>
            <a:r>
              <a:rPr lang="en-US" sz="3600" spc="-20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3600" spc="-5" dirty="0">
                <a:solidFill>
                  <a:schemeClr val="accent1"/>
                </a:solidFill>
                <a:latin typeface="Carlito"/>
                <a:cs typeface="Carlito"/>
              </a:rPr>
              <a:t>achieve </a:t>
            </a:r>
            <a:r>
              <a:rPr lang="en-US" sz="3600" dirty="0">
                <a:solidFill>
                  <a:schemeClr val="accent1"/>
                </a:solidFill>
                <a:latin typeface="Carlito"/>
                <a:cs typeface="Carlito"/>
              </a:rPr>
              <a:t>its  </a:t>
            </a:r>
            <a:r>
              <a:rPr lang="en-US" sz="3600" spc="-5" dirty="0">
                <a:solidFill>
                  <a:schemeClr val="accent1"/>
                </a:solidFill>
                <a:latin typeface="Carlito"/>
                <a:cs typeface="Carlito"/>
              </a:rPr>
              <a:t>mission </a:t>
            </a:r>
            <a:r>
              <a:rPr lang="en-US" sz="3600" spc="-20" dirty="0">
                <a:solidFill>
                  <a:schemeClr val="accent1"/>
                </a:solidFill>
                <a:latin typeface="Carlito"/>
                <a:cs typeface="Carlito"/>
              </a:rPr>
              <a:t>outcome </a:t>
            </a:r>
            <a:r>
              <a:rPr lang="en-US" sz="3600" spc="-5" dirty="0">
                <a:solidFill>
                  <a:schemeClr val="accent1"/>
                </a:solidFill>
                <a:latin typeface="Carlito"/>
                <a:cs typeface="Carlito"/>
              </a:rPr>
              <a:t>nearly </a:t>
            </a:r>
            <a:r>
              <a:rPr lang="en-US" sz="3600" dirty="0">
                <a:solidFill>
                  <a:schemeClr val="accent1"/>
                </a:solidFill>
                <a:latin typeface="Carlito"/>
                <a:cs typeface="Carlito"/>
              </a:rPr>
              <a:t>99% </a:t>
            </a:r>
            <a:r>
              <a:rPr lang="en-US" sz="3600" spc="-5" dirty="0">
                <a:solidFill>
                  <a:schemeClr val="accent1"/>
                </a:solidFill>
                <a:latin typeface="Carlito"/>
                <a:cs typeface="Carlito"/>
              </a:rPr>
              <a:t>of</a:t>
            </a:r>
            <a:r>
              <a:rPr lang="en-US" sz="3600" spc="-10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3600" dirty="0">
                <a:solidFill>
                  <a:schemeClr val="accent1"/>
                </a:solidFill>
                <a:latin typeface="Carlito"/>
                <a:cs typeface="Carlito"/>
              </a:rPr>
              <a:t>the  </a:t>
            </a:r>
            <a:r>
              <a:rPr lang="en-US" sz="3600" spc="-5" dirty="0">
                <a:solidFill>
                  <a:schemeClr val="accent1"/>
                </a:solidFill>
                <a:latin typeface="Carlito"/>
                <a:cs typeface="Carlito"/>
              </a:rPr>
              <a:t>time.</a:t>
            </a:r>
            <a:endParaRPr lang="en-US" sz="36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lang="en-US" sz="3600" spc="-5" dirty="0">
                <a:solidFill>
                  <a:schemeClr val="accent1"/>
                </a:solidFill>
                <a:latin typeface="Carlito"/>
                <a:cs typeface="Carlito"/>
              </a:rPr>
              <a:t>This </a:t>
            </a:r>
            <a:r>
              <a:rPr lang="en-US" sz="3600" dirty="0">
                <a:solidFill>
                  <a:schemeClr val="accent1"/>
                </a:solidFill>
                <a:latin typeface="Carlito"/>
                <a:cs typeface="Carlito"/>
              </a:rPr>
              <a:t>means </a:t>
            </a:r>
            <a:r>
              <a:rPr lang="en-US" sz="3600" spc="-5" dirty="0">
                <a:solidFill>
                  <a:schemeClr val="accent1"/>
                </a:solidFill>
                <a:latin typeface="Carlito"/>
                <a:cs typeface="Carlito"/>
              </a:rPr>
              <a:t>that </a:t>
            </a:r>
            <a:r>
              <a:rPr lang="en-US" sz="3600" spc="-20" dirty="0">
                <a:solidFill>
                  <a:schemeClr val="accent1"/>
                </a:solidFill>
                <a:latin typeface="Carlito"/>
                <a:cs typeface="Carlito"/>
              </a:rPr>
              <a:t>most </a:t>
            </a:r>
            <a:r>
              <a:rPr lang="en-US" sz="3600" dirty="0">
                <a:solidFill>
                  <a:schemeClr val="accent1"/>
                </a:solidFill>
                <a:latin typeface="Carlito"/>
                <a:cs typeface="Carlito"/>
              </a:rPr>
              <a:t>of the</a:t>
            </a:r>
            <a:r>
              <a:rPr lang="en-US" sz="3600" spc="-8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3600" spc="-5" dirty="0">
                <a:solidFill>
                  <a:schemeClr val="accent1"/>
                </a:solidFill>
                <a:latin typeface="Carlito"/>
                <a:cs typeface="Carlito"/>
              </a:rPr>
              <a:t>landing</a:t>
            </a:r>
            <a:endParaRPr lang="en-US" sz="36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sz="3600" spc="-20" dirty="0">
                <a:solidFill>
                  <a:schemeClr val="accent1"/>
                </a:solidFill>
                <a:latin typeface="Carlito"/>
                <a:cs typeface="Carlito"/>
              </a:rPr>
              <a:t>failures are</a:t>
            </a:r>
            <a:r>
              <a:rPr lang="en-US" sz="3600" spc="4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3600" spc="-5" dirty="0">
                <a:solidFill>
                  <a:schemeClr val="accent1"/>
                </a:solidFill>
                <a:latin typeface="Carlito"/>
                <a:cs typeface="Carlito"/>
              </a:rPr>
              <a:t>intended.</a:t>
            </a:r>
            <a:endParaRPr lang="en-US" sz="36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lang="en-US" sz="3600" spc="-40" dirty="0">
                <a:solidFill>
                  <a:schemeClr val="accent1"/>
                </a:solidFill>
                <a:latin typeface="Carlito"/>
                <a:cs typeface="Carlito"/>
              </a:rPr>
              <a:t>Interestingly, </a:t>
            </a:r>
            <a:r>
              <a:rPr lang="en-US" sz="3600" spc="-5" dirty="0">
                <a:solidFill>
                  <a:schemeClr val="accent1"/>
                </a:solidFill>
                <a:latin typeface="Carlito"/>
                <a:cs typeface="Carlito"/>
              </a:rPr>
              <a:t>one </a:t>
            </a:r>
            <a:r>
              <a:rPr lang="en-US" sz="3600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lang="en-US" sz="3600" spc="-5" dirty="0">
                <a:solidFill>
                  <a:schemeClr val="accent1"/>
                </a:solidFill>
                <a:latin typeface="Carlito"/>
                <a:cs typeface="Carlito"/>
              </a:rPr>
              <a:t>has </a:t>
            </a:r>
            <a:r>
              <a:rPr lang="en-US" sz="3600" dirty="0">
                <a:solidFill>
                  <a:schemeClr val="accent1"/>
                </a:solidFill>
                <a:latin typeface="Carlito"/>
                <a:cs typeface="Carlito"/>
              </a:rPr>
              <a:t>an  unclear </a:t>
            </a:r>
            <a:r>
              <a:rPr lang="en-US" sz="3600" spc="-10" dirty="0">
                <a:solidFill>
                  <a:schemeClr val="accent1"/>
                </a:solidFill>
                <a:latin typeface="Carlito"/>
                <a:cs typeface="Carlito"/>
              </a:rPr>
              <a:t>payload </a:t>
            </a:r>
            <a:r>
              <a:rPr lang="en-US" sz="3600" spc="-25" dirty="0">
                <a:solidFill>
                  <a:schemeClr val="accent1"/>
                </a:solidFill>
                <a:latin typeface="Carlito"/>
                <a:cs typeface="Carlito"/>
              </a:rPr>
              <a:t>status </a:t>
            </a:r>
            <a:r>
              <a:rPr lang="en-US" sz="3600" dirty="0">
                <a:solidFill>
                  <a:schemeClr val="accent1"/>
                </a:solidFill>
                <a:latin typeface="Carlito"/>
                <a:cs typeface="Carlito"/>
              </a:rPr>
              <a:t>and  </a:t>
            </a:r>
            <a:r>
              <a:rPr lang="en-US" sz="3600" spc="-20" dirty="0">
                <a:solidFill>
                  <a:schemeClr val="accent1"/>
                </a:solidFill>
                <a:latin typeface="Carlito"/>
                <a:cs typeface="Carlito"/>
              </a:rPr>
              <a:t>unfortunately </a:t>
            </a:r>
            <a:r>
              <a:rPr lang="en-US" sz="3600" spc="-5" dirty="0">
                <a:solidFill>
                  <a:schemeClr val="accent1"/>
                </a:solidFill>
                <a:latin typeface="Carlito"/>
                <a:cs typeface="Carlito"/>
              </a:rPr>
              <a:t>one </a:t>
            </a:r>
            <a:r>
              <a:rPr lang="en-US" sz="3600" spc="-20" dirty="0">
                <a:solidFill>
                  <a:schemeClr val="accent1"/>
                </a:solidFill>
                <a:latin typeface="Carlito"/>
                <a:cs typeface="Carlito"/>
              </a:rPr>
              <a:t>failed </a:t>
            </a:r>
            <a:r>
              <a:rPr lang="en-US" sz="3600" spc="-5" dirty="0">
                <a:solidFill>
                  <a:schemeClr val="accent1"/>
                </a:solidFill>
                <a:latin typeface="Carlito"/>
                <a:cs typeface="Carlito"/>
              </a:rPr>
              <a:t>in</a:t>
            </a:r>
            <a:r>
              <a:rPr lang="en-US" sz="3600" spc="-4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3600" spc="-15" dirty="0">
                <a:solidFill>
                  <a:schemeClr val="accent1"/>
                </a:solidFill>
                <a:latin typeface="Carlito"/>
                <a:cs typeface="Carlito"/>
              </a:rPr>
              <a:t>flight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object 5"/>
          <p:cNvSpPr/>
          <p:nvPr/>
        </p:nvSpPr>
        <p:spPr>
          <a:xfrm>
            <a:off x="6782188" y="1514596"/>
            <a:ext cx="5138928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0485" y="1522385"/>
            <a:ext cx="5397326" cy="45188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This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query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returns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booster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versions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that  carried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highest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payload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mass of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15600  kg.</a:t>
            </a: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These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booster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versions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are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very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similar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and  all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are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the F9 B5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B10xx.x</a:t>
            </a:r>
            <a:r>
              <a:rPr lang="en-US" sz="1800" spc="-14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45" dirty="0">
                <a:solidFill>
                  <a:schemeClr val="accent1"/>
                </a:solidFill>
                <a:latin typeface="Carlito"/>
                <a:cs typeface="Carlito"/>
              </a:rPr>
              <a:t>variety.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This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likely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indicates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payload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mass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correlates 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with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booster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version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that is</a:t>
            </a:r>
            <a:r>
              <a:rPr lang="en-US" sz="1800" spc="1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used.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object 2"/>
          <p:cNvSpPr/>
          <p:nvPr/>
        </p:nvSpPr>
        <p:spPr>
          <a:xfrm>
            <a:off x="7028289" y="1517998"/>
            <a:ext cx="5163711" cy="4098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4826637" cy="450383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5080">
              <a:spcBef>
                <a:spcPts val="340"/>
              </a:spcBef>
            </a:pPr>
            <a:r>
              <a:rPr lang="en-US" sz="1800" spc="-5" dirty="0" smtClean="0">
                <a:solidFill>
                  <a:schemeClr val="accent1"/>
                </a:solidFill>
                <a:latin typeface="Carlito"/>
                <a:cs typeface="Carlito"/>
              </a:rPr>
              <a:t>This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query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returns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Month,</a:t>
            </a:r>
            <a:r>
              <a:rPr lang="en-US" sz="1800" spc="-14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Landing 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Outcome, Booster </a:t>
            </a:r>
            <a:r>
              <a:rPr lang="en-US" sz="1800" spc="-40" dirty="0">
                <a:solidFill>
                  <a:schemeClr val="accent1"/>
                </a:solidFill>
                <a:latin typeface="Carlito"/>
                <a:cs typeface="Carlito"/>
              </a:rPr>
              <a:t>Version,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Payload 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Mass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(kg),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site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2015  launches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where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stage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1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failed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land  on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a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drone</a:t>
            </a:r>
            <a:r>
              <a:rPr lang="en-US" sz="1800" spc="-8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ship.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There were two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such</a:t>
            </a:r>
            <a:r>
              <a:rPr lang="en-US" sz="1800" spc="-5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occurrences</a:t>
            </a:r>
            <a:endParaRPr lang="en-US" sz="1800" dirty="0">
              <a:solidFill>
                <a:schemeClr val="accent1"/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object 5"/>
          <p:cNvSpPr/>
          <p:nvPr/>
        </p:nvSpPr>
        <p:spPr>
          <a:xfrm>
            <a:off x="6393763" y="1612261"/>
            <a:ext cx="5506407" cy="16692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970603" cy="368023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This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query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returns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a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list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of successful</a:t>
            </a:r>
            <a:r>
              <a:rPr lang="en-US" sz="1800" spc="-12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landings  and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between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2010-06-04 and 2017-03-20 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inclusively.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There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are two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types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of successful</a:t>
            </a:r>
            <a:r>
              <a:rPr lang="en-US" sz="1800" spc="-9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landing 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outcomes: drone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ship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ground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pad 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landings.</a:t>
            </a: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There were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8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successful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landings in</a:t>
            </a:r>
            <a:r>
              <a:rPr lang="en-US" sz="1800" spc="-13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total 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during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this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time</a:t>
            </a:r>
            <a:r>
              <a:rPr lang="en-US" sz="1800" spc="-8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period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object 5"/>
          <p:cNvSpPr/>
          <p:nvPr/>
        </p:nvSpPr>
        <p:spPr>
          <a:xfrm>
            <a:off x="5586000" y="1457786"/>
            <a:ext cx="6257544" cy="2398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73158" y="5292317"/>
            <a:ext cx="8887837" cy="11380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5080">
              <a:lnSpc>
                <a:spcPts val="2290"/>
              </a:lnSpc>
              <a:spcBef>
                <a:spcPts val="270"/>
              </a:spcBef>
            </a:pP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The left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map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shows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all launch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sites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relative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US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map.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The right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map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shows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two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Florida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launch 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sites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since they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are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very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close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each </a:t>
            </a:r>
            <a:r>
              <a:rPr lang="en-US" sz="1800" spc="-65" dirty="0">
                <a:solidFill>
                  <a:schemeClr val="accent1"/>
                </a:solidFill>
                <a:latin typeface="Carlito"/>
                <a:cs typeface="Carlito"/>
              </a:rPr>
              <a:t>other.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All launch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sites are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near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the</a:t>
            </a:r>
            <a:r>
              <a:rPr lang="en-US" sz="1800" spc="12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ocean.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 LOCATIONS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1178592" y="1297442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96282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Clusters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on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Folium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map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can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be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clicked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on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to display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each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successful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landing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(green icon)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and</a:t>
            </a:r>
            <a:r>
              <a:rPr lang="en-US" sz="1800" spc="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failed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landing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(red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icon).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In this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example </a:t>
            </a:r>
            <a:r>
              <a:rPr lang="en-US" sz="1800" spc="-40" dirty="0">
                <a:solidFill>
                  <a:schemeClr val="accent1"/>
                </a:solidFill>
                <a:latin typeface="Carlito"/>
                <a:cs typeface="Carlito"/>
              </a:rPr>
              <a:t>VAFB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SLC-4E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shows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4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successful landings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and 6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failed</a:t>
            </a:r>
            <a:r>
              <a:rPr lang="en-US" sz="1800" spc="-6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landings.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u="heavy" spc="-320" dirty="0">
                <a:uFill>
                  <a:solidFill>
                    <a:srgbClr val="7D7D7D"/>
                  </a:solidFill>
                </a:uFill>
              </a:rPr>
              <a:t>Color-Coded </a:t>
            </a:r>
            <a:r>
              <a:rPr lang="en-US" u="heavy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lang="en-US" u="heavy" spc="-53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US" u="heavy" spc="-270" dirty="0">
                <a:uFill>
                  <a:solidFill>
                    <a:srgbClr val="7D7D7D"/>
                  </a:solidFill>
                </a:uFill>
              </a:rPr>
              <a:t>Markers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6333096" y="1464142"/>
            <a:ext cx="562051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3159964" cy="44377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Using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KSC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LC-39A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as an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example,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sites are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very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close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1800" spc="-35" dirty="0">
                <a:solidFill>
                  <a:schemeClr val="accent1"/>
                </a:solidFill>
                <a:latin typeface="Carlito"/>
                <a:cs typeface="Carlito"/>
              </a:rPr>
              <a:t>railways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for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large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part and supply 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transportation.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sites are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close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highways </a:t>
            </a:r>
            <a:r>
              <a:rPr lang="en-US" sz="1800" spc="-30" dirty="0">
                <a:solidFill>
                  <a:schemeClr val="accent1"/>
                </a:solidFill>
                <a:latin typeface="Carlito"/>
                <a:cs typeface="Carlito"/>
              </a:rPr>
              <a:t>for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human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supply transport. Launch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sites 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are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also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close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coasts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relatively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far from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cities so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that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failures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can land in the sea </a:t>
            </a:r>
            <a:r>
              <a:rPr lang="en-US" sz="1800" spc="-40" dirty="0">
                <a:solidFill>
                  <a:schemeClr val="accent1"/>
                </a:solidFill>
                <a:latin typeface="Carlito"/>
                <a:cs typeface="Carlito"/>
              </a:rPr>
              <a:t>to 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avoid </a:t>
            </a:r>
            <a:r>
              <a:rPr lang="en-US" sz="1800" spc="-40" dirty="0">
                <a:solidFill>
                  <a:schemeClr val="accent1"/>
                </a:solidFill>
                <a:latin typeface="Carlito"/>
                <a:cs typeface="Carlito"/>
              </a:rPr>
              <a:t>rockets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falling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on densely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populated</a:t>
            </a:r>
            <a:r>
              <a:rPr lang="en-US" sz="1800" spc="-3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areas.</a:t>
            </a:r>
            <a:endParaRPr lang="en-US" sz="1800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sp>
        <p:nvSpPr>
          <p:cNvPr id="6" name="object 4"/>
          <p:cNvSpPr/>
          <p:nvPr/>
        </p:nvSpPr>
        <p:spPr>
          <a:xfrm>
            <a:off x="5531796" y="1429381"/>
            <a:ext cx="6399989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5"/>
          <p:cNvGrpSpPr/>
          <p:nvPr/>
        </p:nvGrpSpPr>
        <p:grpSpPr>
          <a:xfrm>
            <a:off x="5531796" y="3597840"/>
            <a:ext cx="6508061" cy="1562100"/>
            <a:chOff x="2802635" y="3552444"/>
            <a:chExt cx="7505700" cy="1562100"/>
          </a:xfrm>
        </p:grpSpPr>
        <p:sp>
          <p:nvSpPr>
            <p:cNvPr id="9" name="object 6"/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/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3892781" cy="44454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5080">
              <a:spcBef>
                <a:spcPts val="340"/>
              </a:spcBef>
            </a:pP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This is </a:t>
            </a:r>
            <a:r>
              <a:rPr lang="en-US" sz="19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distribution of successful </a:t>
            </a:r>
            <a:r>
              <a:rPr lang="en-US" sz="1900" dirty="0">
                <a:solidFill>
                  <a:schemeClr val="accent1"/>
                </a:solidFill>
                <a:latin typeface="Carlito"/>
                <a:cs typeface="Carlito"/>
              </a:rPr>
              <a:t>landings </a:t>
            </a:r>
            <a:r>
              <a:rPr lang="en-US" sz="1900" spc="-20" dirty="0">
                <a:solidFill>
                  <a:schemeClr val="accent1"/>
                </a:solidFill>
                <a:latin typeface="Carlito"/>
                <a:cs typeface="Carlito"/>
              </a:rPr>
              <a:t>across </a:t>
            </a:r>
            <a:r>
              <a:rPr lang="en-US" sz="1900" dirty="0">
                <a:solidFill>
                  <a:schemeClr val="accent1"/>
                </a:solidFill>
                <a:latin typeface="Carlito"/>
                <a:cs typeface="Carlito"/>
              </a:rPr>
              <a:t>all launch </a:t>
            </a:r>
            <a:r>
              <a:rPr lang="en-US" sz="1900" spc="-20" dirty="0">
                <a:solidFill>
                  <a:schemeClr val="accent1"/>
                </a:solidFill>
                <a:latin typeface="Carlito"/>
                <a:cs typeface="Carlito"/>
              </a:rPr>
              <a:t>sites.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CCAFS </a:t>
            </a:r>
            <a:r>
              <a:rPr lang="en-US" sz="1900" spc="-10" dirty="0">
                <a:solidFill>
                  <a:schemeClr val="accent1"/>
                </a:solidFill>
                <a:latin typeface="Carlito"/>
                <a:cs typeface="Carlito"/>
              </a:rPr>
              <a:t>LC-40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is </a:t>
            </a:r>
            <a:r>
              <a:rPr lang="en-US" sz="19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old name of  CCAFS SLC-40 </a:t>
            </a:r>
            <a:r>
              <a:rPr lang="en-US" sz="1900" dirty="0">
                <a:solidFill>
                  <a:schemeClr val="accent1"/>
                </a:solidFill>
                <a:latin typeface="Carlito"/>
                <a:cs typeface="Carlito"/>
              </a:rPr>
              <a:t>so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CCAFS </a:t>
            </a:r>
            <a:r>
              <a:rPr lang="en-US" sz="1900" dirty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KSC </a:t>
            </a:r>
            <a:r>
              <a:rPr lang="en-US" sz="1900" spc="-35" dirty="0">
                <a:solidFill>
                  <a:schemeClr val="accent1"/>
                </a:solidFill>
                <a:latin typeface="Carlito"/>
                <a:cs typeface="Carlito"/>
              </a:rPr>
              <a:t>have </a:t>
            </a:r>
            <a:r>
              <a:rPr lang="en-US" sz="19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same amount </a:t>
            </a:r>
            <a:r>
              <a:rPr lang="en-US" sz="1900" dirty="0">
                <a:solidFill>
                  <a:schemeClr val="accent1"/>
                </a:solidFill>
                <a:latin typeface="Carlito"/>
                <a:cs typeface="Carlito"/>
              </a:rPr>
              <a:t>of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successful landings, but </a:t>
            </a:r>
            <a:r>
              <a:rPr lang="en-US" sz="1900" dirty="0">
                <a:solidFill>
                  <a:schemeClr val="accent1"/>
                </a:solidFill>
                <a:latin typeface="Carlito"/>
                <a:cs typeface="Carlito"/>
              </a:rPr>
              <a:t>a majority of the 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successful </a:t>
            </a:r>
            <a:r>
              <a:rPr lang="en-US" sz="1900" dirty="0">
                <a:solidFill>
                  <a:schemeClr val="accent1"/>
                </a:solidFill>
                <a:latin typeface="Carlito"/>
                <a:cs typeface="Carlito"/>
              </a:rPr>
              <a:t>landings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where </a:t>
            </a:r>
            <a:r>
              <a:rPr lang="en-US" sz="1900" spc="-20" dirty="0">
                <a:solidFill>
                  <a:schemeClr val="accent1"/>
                </a:solidFill>
                <a:latin typeface="Carlito"/>
                <a:cs typeface="Carlito"/>
              </a:rPr>
              <a:t>performed </a:t>
            </a:r>
            <a:r>
              <a:rPr lang="en-US" sz="1900" spc="-25" dirty="0">
                <a:solidFill>
                  <a:schemeClr val="accent1"/>
                </a:solidFill>
                <a:latin typeface="Carlito"/>
                <a:cs typeface="Carlito"/>
              </a:rPr>
              <a:t>before </a:t>
            </a:r>
            <a:r>
              <a:rPr lang="en-US" sz="19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name </a:t>
            </a:r>
            <a:r>
              <a:rPr lang="en-US" sz="1900" dirty="0">
                <a:solidFill>
                  <a:schemeClr val="accent1"/>
                </a:solidFill>
                <a:latin typeface="Carlito"/>
                <a:cs typeface="Carlito"/>
              </a:rPr>
              <a:t>change. </a:t>
            </a:r>
            <a:r>
              <a:rPr lang="en-US" sz="1900" spc="-40" dirty="0">
                <a:solidFill>
                  <a:schemeClr val="accent1"/>
                </a:solidFill>
                <a:latin typeface="Carlito"/>
                <a:cs typeface="Carlito"/>
              </a:rPr>
              <a:t>VAFB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has </a:t>
            </a:r>
            <a:r>
              <a:rPr lang="en-US" sz="19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1900" spc="-20" dirty="0">
                <a:solidFill>
                  <a:schemeClr val="accent1"/>
                </a:solidFill>
                <a:latin typeface="Carlito"/>
                <a:cs typeface="Carlito"/>
              </a:rPr>
              <a:t>smallest share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of successful  </a:t>
            </a:r>
            <a:r>
              <a:rPr lang="en-US" sz="1900" dirty="0">
                <a:solidFill>
                  <a:schemeClr val="accent1"/>
                </a:solidFill>
                <a:latin typeface="Carlito"/>
                <a:cs typeface="Carlito"/>
              </a:rPr>
              <a:t>landings.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This </a:t>
            </a:r>
            <a:r>
              <a:rPr lang="en-US" sz="1900" spc="-25" dirty="0">
                <a:solidFill>
                  <a:schemeClr val="accent1"/>
                </a:solidFill>
                <a:latin typeface="Carlito"/>
                <a:cs typeface="Carlito"/>
              </a:rPr>
              <a:t>may </a:t>
            </a:r>
            <a:r>
              <a:rPr lang="en-US" sz="1900" dirty="0">
                <a:solidFill>
                  <a:schemeClr val="accent1"/>
                </a:solidFill>
                <a:latin typeface="Carlito"/>
                <a:cs typeface="Carlito"/>
              </a:rPr>
              <a:t>be due </a:t>
            </a:r>
            <a:r>
              <a:rPr lang="en-US" sz="1900" spc="-20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smaller sample </a:t>
            </a:r>
            <a:r>
              <a:rPr lang="en-US" sz="1900" dirty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increase in </a:t>
            </a:r>
            <a:r>
              <a:rPr lang="en-US" sz="1900" spc="-15" dirty="0">
                <a:solidFill>
                  <a:schemeClr val="accent1"/>
                </a:solidFill>
                <a:latin typeface="Carlito"/>
                <a:cs typeface="Carlito"/>
              </a:rPr>
              <a:t>difficulty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of </a:t>
            </a:r>
            <a:r>
              <a:rPr lang="en-US" sz="1900" dirty="0">
                <a:solidFill>
                  <a:schemeClr val="accent1"/>
                </a:solidFill>
                <a:latin typeface="Carlito"/>
                <a:cs typeface="Carlito"/>
              </a:rPr>
              <a:t>launching </a:t>
            </a:r>
            <a:r>
              <a:rPr lang="en-US" sz="1900" spc="-5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lang="en-US" sz="19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1900" spc="-25" dirty="0">
                <a:solidFill>
                  <a:schemeClr val="accent1"/>
                </a:solidFill>
                <a:latin typeface="Carlito"/>
                <a:cs typeface="Carlito"/>
              </a:rPr>
              <a:t>west</a:t>
            </a:r>
            <a:r>
              <a:rPr lang="en-US" sz="1900" spc="-6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900" spc="-10" dirty="0">
                <a:solidFill>
                  <a:schemeClr val="accent1"/>
                </a:solidFill>
                <a:latin typeface="Carlito"/>
                <a:cs typeface="Carlito"/>
              </a:rPr>
              <a:t>coast.</a:t>
            </a:r>
            <a:endParaRPr lang="en-US" sz="19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u="heavy" spc="-385" dirty="0">
                <a:uFill>
                  <a:solidFill>
                    <a:srgbClr val="7D7D7D"/>
                  </a:solidFill>
                </a:uFill>
              </a:rPr>
              <a:t>Successful </a:t>
            </a:r>
            <a:r>
              <a:rPr lang="en-US" u="heavy" spc="-395" dirty="0">
                <a:uFill>
                  <a:solidFill>
                    <a:srgbClr val="7D7D7D"/>
                  </a:solidFill>
                </a:uFill>
              </a:rPr>
              <a:t>Launches Across </a:t>
            </a:r>
            <a:r>
              <a:rPr lang="en-US" u="heavy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lang="en-US" u="heavy" spc="-42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US" u="heavy" spc="-380" dirty="0">
                <a:uFill>
                  <a:solidFill>
                    <a:srgbClr val="7D7D7D"/>
                  </a:solidFill>
                </a:uFill>
              </a:rPr>
              <a:t>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7990606" y="1923288"/>
            <a:ext cx="2570988" cy="2581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8733556" y="4660814"/>
            <a:ext cx="1085087" cy="665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30431" y="1769129"/>
            <a:ext cx="10325388" cy="383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365" indent="-229235">
              <a:lnSpc>
                <a:spcPct val="100000"/>
              </a:lnSpc>
              <a:spcBef>
                <a:spcPts val="850"/>
              </a:spcBef>
              <a:tabLst>
                <a:tab pos="253365" algn="l"/>
                <a:tab pos="254000" algn="l"/>
              </a:tabLst>
            </a:pPr>
            <a:r>
              <a:rPr lang="en-US" sz="2200" u="sng" spc="-20" dirty="0" smtClean="0">
                <a:solidFill>
                  <a:schemeClr val="accent1"/>
                </a:solidFill>
                <a:latin typeface="Carlito"/>
                <a:cs typeface="Carlito"/>
              </a:rPr>
              <a:t>BACKGROUND</a:t>
            </a: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tabLst>
                <a:tab pos="253365" algn="l"/>
                <a:tab pos="254000" algn="l"/>
              </a:tabLst>
            </a:pPr>
            <a:r>
              <a:rPr lang="en-US" sz="2200" spc="-20" dirty="0" smtClean="0">
                <a:solidFill>
                  <a:schemeClr val="accent1"/>
                </a:solidFill>
                <a:latin typeface="Carlito"/>
                <a:cs typeface="Carlito"/>
              </a:rPr>
              <a:t>Commercial </a:t>
            </a:r>
            <a:r>
              <a:rPr lang="en-US" sz="2200" spc="-10" dirty="0">
                <a:solidFill>
                  <a:schemeClr val="accent1"/>
                </a:solidFill>
                <a:latin typeface="Carlito"/>
                <a:cs typeface="Carlito"/>
              </a:rPr>
              <a:t>Space </a:t>
            </a:r>
            <a:r>
              <a:rPr lang="en-US" sz="2200" spc="-25" dirty="0">
                <a:solidFill>
                  <a:schemeClr val="accent1"/>
                </a:solidFill>
                <a:latin typeface="Carlito"/>
                <a:cs typeface="Carlito"/>
              </a:rPr>
              <a:t>Age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is</a:t>
            </a:r>
            <a:r>
              <a:rPr lang="en-US" sz="2200" spc="5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Here</a:t>
            </a:r>
            <a:endParaRPr lang="en-US" sz="22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tabLst>
                <a:tab pos="253365" algn="l"/>
                <a:tab pos="254000" algn="l"/>
              </a:tabLst>
            </a:pPr>
            <a:r>
              <a:rPr lang="en-US" sz="2200" spc="-15" dirty="0">
                <a:solidFill>
                  <a:schemeClr val="accent1"/>
                </a:solidFill>
                <a:latin typeface="Carlito"/>
                <a:cs typeface="Carlito"/>
              </a:rPr>
              <a:t>Space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X </a:t>
            </a:r>
            <a:r>
              <a:rPr lang="en-US" sz="2200" spc="-15" dirty="0">
                <a:solidFill>
                  <a:schemeClr val="accent1"/>
                </a:solidFill>
                <a:latin typeface="Carlito"/>
                <a:cs typeface="Carlito"/>
              </a:rPr>
              <a:t>has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best pricing </a:t>
            </a:r>
            <a:r>
              <a:rPr lang="en-US" sz="2200" spc="-15" dirty="0">
                <a:solidFill>
                  <a:schemeClr val="accent1"/>
                </a:solidFill>
                <a:latin typeface="Carlito"/>
                <a:cs typeface="Carlito"/>
              </a:rPr>
              <a:t>($62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million </a:t>
            </a:r>
            <a:r>
              <a:rPr lang="en-US" sz="2200" spc="-15" dirty="0">
                <a:solidFill>
                  <a:schemeClr val="accent1"/>
                </a:solidFill>
                <a:latin typeface="Carlito"/>
                <a:cs typeface="Carlito"/>
              </a:rPr>
              <a:t>vs.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$165 million</a:t>
            </a:r>
            <a:r>
              <a:rPr lang="en-US" sz="2200" spc="2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USD)</a:t>
            </a:r>
            <a:endParaRPr lang="en-US" sz="22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tabLst>
                <a:tab pos="253365" algn="l"/>
                <a:tab pos="254000" algn="l"/>
              </a:tabLst>
            </a:pPr>
            <a:r>
              <a:rPr lang="en-US" sz="2200" spc="-25" dirty="0">
                <a:solidFill>
                  <a:schemeClr val="accent1"/>
                </a:solidFill>
                <a:latin typeface="Carlito"/>
                <a:cs typeface="Carlito"/>
              </a:rPr>
              <a:t>Largely </a:t>
            </a:r>
            <a:r>
              <a:rPr lang="en-US" sz="2200" spc="-15" dirty="0">
                <a:solidFill>
                  <a:schemeClr val="accent1"/>
                </a:solidFill>
                <a:latin typeface="Carlito"/>
                <a:cs typeface="Carlito"/>
              </a:rPr>
              <a:t>due </a:t>
            </a:r>
            <a:r>
              <a:rPr lang="en-US" sz="2200" spc="-30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ability </a:t>
            </a:r>
            <a:r>
              <a:rPr lang="en-US" sz="2200" spc="-30" dirty="0">
                <a:solidFill>
                  <a:schemeClr val="accent1"/>
                </a:solidFill>
                <a:latin typeface="Carlito"/>
                <a:cs typeface="Carlito"/>
              </a:rPr>
              <a:t>to recover </a:t>
            </a:r>
            <a:r>
              <a:rPr lang="en-US" sz="2200" spc="-15" dirty="0">
                <a:solidFill>
                  <a:schemeClr val="accent1"/>
                </a:solidFill>
                <a:latin typeface="Carlito"/>
                <a:cs typeface="Carlito"/>
              </a:rPr>
              <a:t>part </a:t>
            </a:r>
            <a:r>
              <a:rPr lang="en-US" sz="2200" dirty="0">
                <a:solidFill>
                  <a:schemeClr val="accent1"/>
                </a:solidFill>
                <a:latin typeface="Carlito"/>
                <a:cs typeface="Carlito"/>
              </a:rPr>
              <a:t>of </a:t>
            </a:r>
            <a:r>
              <a:rPr lang="en-US" sz="2200" spc="-45" dirty="0">
                <a:solidFill>
                  <a:schemeClr val="accent1"/>
                </a:solidFill>
                <a:latin typeface="Carlito"/>
                <a:cs typeface="Carlito"/>
              </a:rPr>
              <a:t>rocket </a:t>
            </a:r>
            <a:r>
              <a:rPr lang="en-US" sz="2200" spc="-25" dirty="0">
                <a:solidFill>
                  <a:schemeClr val="accent1"/>
                </a:solidFill>
                <a:latin typeface="Carlito"/>
                <a:cs typeface="Carlito"/>
              </a:rPr>
              <a:t>(Stage</a:t>
            </a:r>
            <a:r>
              <a:rPr lang="en-US" sz="2200" spc="13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1)</a:t>
            </a:r>
            <a:endParaRPr lang="en-US" sz="22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tabLst>
                <a:tab pos="253365" algn="l"/>
                <a:tab pos="254000" algn="l"/>
              </a:tabLst>
            </a:pPr>
            <a:r>
              <a:rPr lang="en-US" sz="2200" spc="-15" dirty="0">
                <a:solidFill>
                  <a:schemeClr val="accent1"/>
                </a:solidFill>
                <a:latin typeface="Carlito"/>
                <a:cs typeface="Carlito"/>
              </a:rPr>
              <a:t>Space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Y </a:t>
            </a:r>
            <a:r>
              <a:rPr lang="en-US" sz="2200" spc="-25" dirty="0">
                <a:solidFill>
                  <a:schemeClr val="accent1"/>
                </a:solidFill>
                <a:latin typeface="Carlito"/>
                <a:cs typeface="Carlito"/>
              </a:rPr>
              <a:t>wants </a:t>
            </a:r>
            <a:r>
              <a:rPr lang="en-US" sz="2200" spc="-30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2200" spc="-25" dirty="0">
                <a:solidFill>
                  <a:schemeClr val="accent1"/>
                </a:solidFill>
                <a:latin typeface="Carlito"/>
                <a:cs typeface="Carlito"/>
              </a:rPr>
              <a:t>compete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with </a:t>
            </a:r>
            <a:r>
              <a:rPr lang="en-US" sz="2200" spc="-10" dirty="0">
                <a:solidFill>
                  <a:schemeClr val="accent1"/>
                </a:solidFill>
                <a:latin typeface="Carlito"/>
                <a:cs typeface="Carlito"/>
              </a:rPr>
              <a:t>Space</a:t>
            </a:r>
            <a:r>
              <a:rPr lang="en-US" sz="2200" spc="6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200" spc="-5" dirty="0" smtClean="0">
                <a:solidFill>
                  <a:schemeClr val="accent1"/>
                </a:solidFill>
                <a:latin typeface="Carlito"/>
                <a:cs typeface="Carlito"/>
              </a:rPr>
              <a:t>X</a:t>
            </a: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tabLst>
                <a:tab pos="253365" algn="l"/>
                <a:tab pos="254000" algn="l"/>
              </a:tabLst>
            </a:pPr>
            <a:endParaRPr lang="en-US" sz="2200" spc="-5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tabLst>
                <a:tab pos="253365" algn="l"/>
                <a:tab pos="254000" algn="l"/>
              </a:tabLst>
            </a:pPr>
            <a:r>
              <a:rPr lang="en-US" sz="2200" u="sng" spc="-5" dirty="0" smtClean="0">
                <a:solidFill>
                  <a:schemeClr val="accent1"/>
                </a:solidFill>
                <a:latin typeface="Carlito"/>
                <a:cs typeface="Carlito"/>
              </a:rPr>
              <a:t>PROBLEM</a:t>
            </a:r>
            <a:endParaRPr lang="en-US" sz="2200" u="sng" dirty="0">
              <a:solidFill>
                <a:schemeClr val="accent1"/>
              </a:solidFill>
              <a:latin typeface="Carlito"/>
              <a:cs typeface="Carlito"/>
            </a:endParaRPr>
          </a:p>
          <a:p>
            <a:pPr>
              <a:spcBef>
                <a:spcPts val="1400"/>
              </a:spcBef>
            </a:pPr>
            <a:r>
              <a:rPr lang="en-US" sz="2200" spc="-10" dirty="0">
                <a:solidFill>
                  <a:schemeClr val="accent1"/>
                </a:solidFill>
                <a:latin typeface="Carlito"/>
                <a:cs typeface="Carlito"/>
              </a:rPr>
              <a:t>Space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Y </a:t>
            </a:r>
            <a:r>
              <a:rPr lang="en-US" sz="2200" spc="-25" dirty="0">
                <a:solidFill>
                  <a:schemeClr val="accent1"/>
                </a:solidFill>
                <a:latin typeface="Carlito"/>
                <a:cs typeface="Carlito"/>
              </a:rPr>
              <a:t>tasks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us </a:t>
            </a:r>
            <a:r>
              <a:rPr lang="en-US" sz="2200" spc="-30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2200" spc="-25" dirty="0">
                <a:solidFill>
                  <a:schemeClr val="accent1"/>
                </a:solidFill>
                <a:latin typeface="Carlito"/>
                <a:cs typeface="Carlito"/>
              </a:rPr>
              <a:t>train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a machine learning model </a:t>
            </a:r>
            <a:r>
              <a:rPr lang="en-US" sz="2200" spc="-60" dirty="0">
                <a:solidFill>
                  <a:schemeClr val="accent1"/>
                </a:solidFill>
                <a:latin typeface="Carlito"/>
                <a:cs typeface="Carlito"/>
              </a:rPr>
              <a:t>to  </a:t>
            </a:r>
            <a:r>
              <a:rPr lang="en-US" sz="2200" spc="-20" dirty="0">
                <a:solidFill>
                  <a:schemeClr val="accent1"/>
                </a:solidFill>
                <a:latin typeface="Carlito"/>
                <a:cs typeface="Carlito"/>
              </a:rPr>
              <a:t>predict successful </a:t>
            </a:r>
            <a:r>
              <a:rPr lang="en-US" sz="2200" spc="-25" dirty="0">
                <a:solidFill>
                  <a:schemeClr val="accent1"/>
                </a:solidFill>
                <a:latin typeface="Carlito"/>
                <a:cs typeface="Carlito"/>
              </a:rPr>
              <a:t>Stage </a:t>
            </a:r>
            <a:r>
              <a:rPr lang="en-US" sz="2200" spc="-5" dirty="0">
                <a:solidFill>
                  <a:schemeClr val="accent1"/>
                </a:solidFill>
                <a:latin typeface="Carlito"/>
                <a:cs typeface="Carlito"/>
              </a:rPr>
              <a:t>1</a:t>
            </a:r>
            <a:r>
              <a:rPr lang="en-US" sz="2200" spc="4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200" spc="-25" dirty="0">
                <a:solidFill>
                  <a:schemeClr val="accent1"/>
                </a:solidFill>
                <a:latin typeface="Carlito"/>
                <a:cs typeface="Carlito"/>
              </a:rPr>
              <a:t>recovery</a:t>
            </a:r>
            <a:endParaRPr lang="en-US" sz="22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825625"/>
            <a:ext cx="493395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KSC LC-39A has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highest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success </a:t>
            </a:r>
            <a:r>
              <a:rPr lang="en-US" sz="1800" spc="-40" dirty="0">
                <a:solidFill>
                  <a:schemeClr val="accent1"/>
                </a:solidFill>
                <a:latin typeface="Carlito"/>
                <a:cs typeface="Carlito"/>
              </a:rPr>
              <a:t>rate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with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10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successful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landings and 3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failed</a:t>
            </a:r>
            <a:r>
              <a:rPr lang="en-US" sz="1800" spc="-10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landings.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u="heavy" spc="-285" dirty="0">
                <a:uFill>
                  <a:solidFill>
                    <a:srgbClr val="7D7D7D"/>
                  </a:solidFill>
                </a:uFill>
              </a:rPr>
              <a:t>Highest </a:t>
            </a:r>
            <a:r>
              <a:rPr lang="en-US" u="heavy" spc="-520" dirty="0">
                <a:uFill>
                  <a:solidFill>
                    <a:srgbClr val="7D7D7D"/>
                  </a:solidFill>
                </a:uFill>
              </a:rPr>
              <a:t>Success </a:t>
            </a:r>
            <a:r>
              <a:rPr lang="en-US" u="heavy" spc="-395" dirty="0">
                <a:uFill>
                  <a:solidFill>
                    <a:srgbClr val="7D7D7D"/>
                  </a:solidFill>
                </a:uFill>
              </a:rPr>
              <a:t>Rate </a:t>
            </a:r>
            <a:r>
              <a:rPr lang="en-US" u="heavy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lang="en-US" u="heavy" spc="-40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US" u="heavy" spc="-325" dirty="0">
                <a:uFill>
                  <a:solidFill>
                    <a:srgbClr val="7D7D7D"/>
                  </a:solidFill>
                </a:uFill>
              </a:rPr>
              <a:t>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8481837" y="1825625"/>
            <a:ext cx="2570988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9605025" y="4608251"/>
            <a:ext cx="324611" cy="30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/>
          <p:cNvSpPr/>
          <p:nvPr/>
        </p:nvSpPr>
        <p:spPr>
          <a:xfrm>
            <a:off x="6027811" y="1691221"/>
            <a:ext cx="3401568" cy="152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5109" y="4313067"/>
            <a:ext cx="9716406" cy="211414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lang="en-US" sz="1800" spc="-5" dirty="0" err="1">
                <a:solidFill>
                  <a:schemeClr val="accent1"/>
                </a:solidFill>
                <a:latin typeface="Carlito"/>
                <a:cs typeface="Carlito"/>
              </a:rPr>
              <a:t>Plotly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 dashboard has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a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Payload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range </a:t>
            </a:r>
            <a:r>
              <a:rPr lang="en-US" sz="1800" spc="-60" dirty="0">
                <a:solidFill>
                  <a:schemeClr val="accent1"/>
                </a:solidFill>
                <a:latin typeface="Carlito"/>
                <a:cs typeface="Carlito"/>
              </a:rPr>
              <a:t>selector. </a:t>
            </a:r>
            <a:r>
              <a:rPr lang="en-US" sz="1800" spc="-65" dirty="0">
                <a:solidFill>
                  <a:schemeClr val="accent1"/>
                </a:solidFill>
                <a:latin typeface="Carlito"/>
                <a:cs typeface="Carlito"/>
              </a:rPr>
              <a:t>However,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this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is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set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from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0-10000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instead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the 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max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Payload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15600.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Class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indicates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1 </a:t>
            </a:r>
            <a:r>
              <a:rPr lang="en-US" sz="1800" spc="-30" dirty="0">
                <a:solidFill>
                  <a:schemeClr val="accent1"/>
                </a:solidFill>
                <a:latin typeface="Carlito"/>
                <a:cs typeface="Carlito"/>
              </a:rPr>
              <a:t>for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successful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landing and 0 </a:t>
            </a:r>
            <a:r>
              <a:rPr lang="en-US" sz="1800" spc="-30" dirty="0">
                <a:solidFill>
                  <a:schemeClr val="accent1"/>
                </a:solidFill>
                <a:latin typeface="Carlito"/>
                <a:cs typeface="Carlito"/>
              </a:rPr>
              <a:t>for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failure.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Scatter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plot also  accounts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for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booster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version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category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in color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and number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launches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point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size.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this 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particular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range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0-6000,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interestingly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there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are two failed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landings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with payloads of </a:t>
            </a:r>
            <a:r>
              <a:rPr lang="en-US" sz="1800" spc="-45" dirty="0">
                <a:solidFill>
                  <a:schemeClr val="accent1"/>
                </a:solidFill>
                <a:latin typeface="Carlito"/>
                <a:cs typeface="Carlito"/>
              </a:rPr>
              <a:t>zero</a:t>
            </a:r>
            <a:r>
              <a:rPr lang="en-US" sz="1800" spc="-3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pc="-385" dirty="0"/>
              <a:t>Payload </a:t>
            </a:r>
            <a:r>
              <a:rPr lang="en-US" spc="-390" dirty="0"/>
              <a:t>Mass </a:t>
            </a:r>
            <a:r>
              <a:rPr lang="en-US" spc="-365" dirty="0"/>
              <a:t>vs. </a:t>
            </a:r>
            <a:r>
              <a:rPr lang="en-US" spc="-520" dirty="0"/>
              <a:t>Success </a:t>
            </a:r>
            <a:r>
              <a:rPr lang="en-US" spc="-365" dirty="0"/>
              <a:t>vs. </a:t>
            </a:r>
            <a:r>
              <a:rPr lang="en-US" spc="-270" dirty="0"/>
              <a:t>Booster  </a:t>
            </a:r>
            <a:r>
              <a:rPr lang="en-US" u="heavy" spc="-330" dirty="0">
                <a:uFill>
                  <a:solidFill>
                    <a:srgbClr val="7D7D7D"/>
                  </a:solidFill>
                </a:uFill>
              </a:rPr>
              <a:t>Version</a:t>
            </a:r>
            <a:r>
              <a:rPr lang="en-US" u="heavy" spc="-409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US" u="heavy" spc="-330" dirty="0">
                <a:uFill>
                  <a:solidFill>
                    <a:srgbClr val="7D7D7D"/>
                  </a:solidFill>
                </a:uFill>
              </a:rPr>
              <a:t>Category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770011" y="1238654"/>
            <a:ext cx="10222983" cy="2195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All models had virtually the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same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accuracy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on the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test set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at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83.33% </a:t>
            </a:r>
            <a:r>
              <a:rPr lang="en-US" sz="1800" spc="-45" dirty="0">
                <a:solidFill>
                  <a:schemeClr val="accent1"/>
                </a:solidFill>
                <a:latin typeface="Carlito"/>
                <a:cs typeface="Carlito"/>
              </a:rPr>
              <a:t>accuracy. 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It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should be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noted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that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test size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is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small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at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only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sample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size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of</a:t>
            </a:r>
            <a:r>
              <a:rPr lang="en-US" sz="1800" spc="-204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18.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This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can cause large variance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in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accuracy results,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such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as those in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Decision </a:t>
            </a:r>
            <a:r>
              <a:rPr lang="en-US" sz="1800" spc="-65" dirty="0">
                <a:solidFill>
                  <a:schemeClr val="accent1"/>
                </a:solidFill>
                <a:latin typeface="Carlito"/>
                <a:cs typeface="Carlito"/>
              </a:rPr>
              <a:t>Tree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Classifier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model in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repeated</a:t>
            </a:r>
            <a:r>
              <a:rPr lang="en-US" sz="1800" spc="6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runs.</a:t>
            </a:r>
            <a:endParaRPr lang="en-US" sz="18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1800" spc="-55" dirty="0">
                <a:solidFill>
                  <a:schemeClr val="accent1"/>
                </a:solidFill>
                <a:latin typeface="Carlito"/>
                <a:cs typeface="Carlito"/>
              </a:rPr>
              <a:t>We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likely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need </a:t>
            </a:r>
            <a:r>
              <a:rPr lang="en-US" sz="1800" spc="-25" dirty="0">
                <a:solidFill>
                  <a:schemeClr val="accent1"/>
                </a:solidFill>
                <a:latin typeface="Carlito"/>
                <a:cs typeface="Carlito"/>
              </a:rPr>
              <a:t>more data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determine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best</a:t>
            </a:r>
            <a:r>
              <a:rPr lang="en-US" sz="1800" spc="114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model.</a:t>
            </a:r>
            <a:endParaRPr lang="en-US" sz="1800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object 7"/>
          <p:cNvSpPr/>
          <p:nvPr/>
        </p:nvSpPr>
        <p:spPr>
          <a:xfrm>
            <a:off x="6866917" y="1498837"/>
            <a:ext cx="5076444" cy="333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1691" cy="390889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Correct predictions are 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on </a:t>
            </a:r>
            <a:r>
              <a:rPr lang="en-US" sz="1800" dirty="0">
                <a:solidFill>
                  <a:schemeClr val="accent1"/>
                </a:solidFill>
                <a:latin typeface="Carlito"/>
                <a:cs typeface="Carlito"/>
              </a:rPr>
              <a:t>a </a:t>
            </a:r>
            <a:r>
              <a:rPr lang="en-US" sz="1800" spc="-10" dirty="0">
                <a:solidFill>
                  <a:schemeClr val="accent1"/>
                </a:solidFill>
                <a:latin typeface="Carlito"/>
                <a:cs typeface="Carlito"/>
              </a:rPr>
              <a:t>diagonal </a:t>
            </a:r>
            <a:r>
              <a:rPr lang="en-US" sz="1800" spc="-20" dirty="0" smtClean="0">
                <a:solidFill>
                  <a:schemeClr val="accent1"/>
                </a:solidFill>
                <a:latin typeface="Carlito"/>
                <a:cs typeface="Carlito"/>
              </a:rPr>
              <a:t>from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top 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left </a:t>
            </a:r>
            <a:r>
              <a:rPr lang="en-US" sz="1800" spc="-15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1800" spc="-20" dirty="0">
                <a:solidFill>
                  <a:schemeClr val="accent1"/>
                </a:solidFill>
                <a:latin typeface="Carlito"/>
                <a:cs typeface="Carlito"/>
              </a:rPr>
              <a:t>bottom</a:t>
            </a:r>
            <a:r>
              <a:rPr lang="en-US" sz="1800" spc="-8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accent1"/>
                </a:solidFill>
                <a:latin typeface="Carlito"/>
                <a:cs typeface="Carlito"/>
              </a:rPr>
              <a:t>right</a:t>
            </a:r>
            <a:r>
              <a:rPr lang="en-US" sz="1800" spc="-5" dirty="0" smtClean="0">
                <a:solidFill>
                  <a:schemeClr val="accent1"/>
                </a:solidFill>
                <a:latin typeface="Carlito"/>
                <a:cs typeface="Carlito"/>
              </a:rPr>
              <a:t>.</a:t>
            </a:r>
          </a:p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lang="en-US" sz="2100" spc="-5" dirty="0">
                <a:solidFill>
                  <a:schemeClr val="accent1"/>
                </a:solidFill>
                <a:latin typeface="Carlito"/>
                <a:cs typeface="Carlito"/>
              </a:rPr>
              <a:t>Since </a:t>
            </a:r>
            <a:r>
              <a:rPr lang="en-US" sz="2100" dirty="0">
                <a:solidFill>
                  <a:schemeClr val="accent1"/>
                </a:solidFill>
                <a:latin typeface="Carlito"/>
                <a:cs typeface="Carlito"/>
              </a:rPr>
              <a:t>all </a:t>
            </a:r>
            <a:r>
              <a:rPr lang="en-US" sz="2100" spc="-5" dirty="0">
                <a:solidFill>
                  <a:schemeClr val="accent1"/>
                </a:solidFill>
                <a:latin typeface="Carlito"/>
                <a:cs typeface="Carlito"/>
              </a:rPr>
              <a:t>models </a:t>
            </a:r>
            <a:r>
              <a:rPr lang="en-US" sz="2100" spc="-25" dirty="0">
                <a:solidFill>
                  <a:schemeClr val="accent1"/>
                </a:solidFill>
                <a:latin typeface="Carlito"/>
                <a:cs typeface="Carlito"/>
              </a:rPr>
              <a:t>performed </a:t>
            </a:r>
            <a:r>
              <a:rPr lang="en-US" sz="2100" spc="-5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2100" spc="-10" dirty="0">
                <a:solidFill>
                  <a:schemeClr val="accent1"/>
                </a:solidFill>
                <a:latin typeface="Carlito"/>
                <a:cs typeface="Carlito"/>
              </a:rPr>
              <a:t>same </a:t>
            </a:r>
            <a:r>
              <a:rPr lang="en-US" sz="2100" spc="-25" dirty="0">
                <a:solidFill>
                  <a:schemeClr val="accent1"/>
                </a:solidFill>
                <a:latin typeface="Carlito"/>
                <a:cs typeface="Carlito"/>
              </a:rPr>
              <a:t>for </a:t>
            </a:r>
            <a:r>
              <a:rPr lang="en-US" sz="2100" spc="-5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2100" spc="-20" dirty="0">
                <a:solidFill>
                  <a:schemeClr val="accent1"/>
                </a:solidFill>
                <a:latin typeface="Carlito"/>
                <a:cs typeface="Carlito"/>
              </a:rPr>
              <a:t>test set, </a:t>
            </a:r>
            <a:r>
              <a:rPr lang="en-US" sz="2100" spc="-5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2100" spc="-20" dirty="0">
                <a:solidFill>
                  <a:schemeClr val="accent1"/>
                </a:solidFill>
                <a:latin typeface="Carlito"/>
                <a:cs typeface="Carlito"/>
              </a:rPr>
              <a:t>confusion </a:t>
            </a:r>
            <a:r>
              <a:rPr lang="en-US" sz="2100" spc="-10" dirty="0">
                <a:solidFill>
                  <a:schemeClr val="accent1"/>
                </a:solidFill>
                <a:latin typeface="Carlito"/>
                <a:cs typeface="Carlito"/>
              </a:rPr>
              <a:t>matrix is </a:t>
            </a:r>
            <a:r>
              <a:rPr lang="en-US" sz="2100" spc="-5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2100" spc="-10" dirty="0">
                <a:solidFill>
                  <a:schemeClr val="accent1"/>
                </a:solidFill>
                <a:latin typeface="Carlito"/>
                <a:cs typeface="Carlito"/>
              </a:rPr>
              <a:t>same </a:t>
            </a:r>
            <a:r>
              <a:rPr lang="en-US" sz="2100" spc="-20" dirty="0">
                <a:solidFill>
                  <a:schemeClr val="accent1"/>
                </a:solidFill>
                <a:latin typeface="Carlito"/>
                <a:cs typeface="Carlito"/>
              </a:rPr>
              <a:t>across </a:t>
            </a:r>
            <a:r>
              <a:rPr lang="en-US" sz="2100" dirty="0">
                <a:solidFill>
                  <a:schemeClr val="accent1"/>
                </a:solidFill>
                <a:latin typeface="Carlito"/>
                <a:cs typeface="Carlito"/>
              </a:rPr>
              <a:t>all </a:t>
            </a:r>
            <a:r>
              <a:rPr lang="en-US" sz="2100" spc="-5" dirty="0">
                <a:solidFill>
                  <a:schemeClr val="accent1"/>
                </a:solidFill>
                <a:latin typeface="Carlito"/>
                <a:cs typeface="Carlito"/>
              </a:rPr>
              <a:t>models.  The </a:t>
            </a:r>
            <a:r>
              <a:rPr lang="en-US" sz="2100" spc="-15" dirty="0">
                <a:solidFill>
                  <a:schemeClr val="accent1"/>
                </a:solidFill>
                <a:latin typeface="Carlito"/>
                <a:cs typeface="Carlito"/>
              </a:rPr>
              <a:t>models </a:t>
            </a:r>
            <a:r>
              <a:rPr lang="en-US" sz="2100" spc="-20" dirty="0">
                <a:solidFill>
                  <a:schemeClr val="accent1"/>
                </a:solidFill>
                <a:latin typeface="Carlito"/>
                <a:cs typeface="Carlito"/>
              </a:rPr>
              <a:t>predicted </a:t>
            </a:r>
            <a:r>
              <a:rPr lang="en-US" sz="2100" spc="-5" dirty="0">
                <a:solidFill>
                  <a:schemeClr val="accent1"/>
                </a:solidFill>
                <a:latin typeface="Carlito"/>
                <a:cs typeface="Carlito"/>
              </a:rPr>
              <a:t>12 </a:t>
            </a:r>
            <a:r>
              <a:rPr lang="en-US" sz="2100" spc="-20" dirty="0">
                <a:solidFill>
                  <a:schemeClr val="accent1"/>
                </a:solidFill>
                <a:latin typeface="Carlito"/>
                <a:cs typeface="Carlito"/>
              </a:rPr>
              <a:t>successful </a:t>
            </a:r>
            <a:r>
              <a:rPr lang="en-US" sz="2100" spc="-10" dirty="0">
                <a:solidFill>
                  <a:schemeClr val="accent1"/>
                </a:solidFill>
                <a:latin typeface="Carlito"/>
                <a:cs typeface="Carlito"/>
              </a:rPr>
              <a:t>landings </a:t>
            </a:r>
            <a:r>
              <a:rPr lang="en-US" sz="2100" spc="-5" dirty="0">
                <a:solidFill>
                  <a:schemeClr val="accent1"/>
                </a:solidFill>
                <a:latin typeface="Carlito"/>
                <a:cs typeface="Carlito"/>
              </a:rPr>
              <a:t>when the true label</a:t>
            </a:r>
            <a:r>
              <a:rPr lang="en-US" sz="2100" spc="27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100" spc="-20" dirty="0">
                <a:solidFill>
                  <a:schemeClr val="accent1"/>
                </a:solidFill>
                <a:latin typeface="Carlito"/>
                <a:cs typeface="Carlito"/>
              </a:rPr>
              <a:t>was successful </a:t>
            </a:r>
            <a:r>
              <a:rPr lang="en-US" sz="2100" spc="-10" dirty="0">
                <a:solidFill>
                  <a:schemeClr val="accent1"/>
                </a:solidFill>
                <a:latin typeface="Carlito"/>
                <a:cs typeface="Carlito"/>
              </a:rPr>
              <a:t>landing.</a:t>
            </a:r>
            <a:endParaRPr lang="en-US" sz="21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2100" spc="-5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2100" spc="-15" dirty="0">
                <a:solidFill>
                  <a:schemeClr val="accent1"/>
                </a:solidFill>
                <a:latin typeface="Carlito"/>
                <a:cs typeface="Carlito"/>
              </a:rPr>
              <a:t>models </a:t>
            </a:r>
            <a:r>
              <a:rPr lang="en-US" sz="2100" spc="-20" dirty="0">
                <a:solidFill>
                  <a:schemeClr val="accent1"/>
                </a:solidFill>
                <a:latin typeface="Carlito"/>
                <a:cs typeface="Carlito"/>
              </a:rPr>
              <a:t>predicted </a:t>
            </a:r>
            <a:r>
              <a:rPr lang="en-US" sz="2100" spc="-5" dirty="0">
                <a:solidFill>
                  <a:schemeClr val="accent1"/>
                </a:solidFill>
                <a:latin typeface="Carlito"/>
                <a:cs typeface="Carlito"/>
              </a:rPr>
              <a:t>3 </a:t>
            </a:r>
            <a:r>
              <a:rPr lang="en-US" sz="2100" spc="-20" dirty="0">
                <a:solidFill>
                  <a:schemeClr val="accent1"/>
                </a:solidFill>
                <a:latin typeface="Carlito"/>
                <a:cs typeface="Carlito"/>
              </a:rPr>
              <a:t>unsuccessful </a:t>
            </a:r>
            <a:r>
              <a:rPr lang="en-US" sz="2100" spc="-10" dirty="0">
                <a:solidFill>
                  <a:schemeClr val="accent1"/>
                </a:solidFill>
                <a:latin typeface="Carlito"/>
                <a:cs typeface="Carlito"/>
              </a:rPr>
              <a:t>landings </a:t>
            </a:r>
            <a:r>
              <a:rPr lang="en-US" sz="2100" spc="-5" dirty="0">
                <a:solidFill>
                  <a:schemeClr val="accent1"/>
                </a:solidFill>
                <a:latin typeface="Carlito"/>
                <a:cs typeface="Carlito"/>
              </a:rPr>
              <a:t>when the true label </a:t>
            </a:r>
            <a:r>
              <a:rPr lang="en-US" sz="2100" spc="-15" dirty="0">
                <a:solidFill>
                  <a:schemeClr val="accent1"/>
                </a:solidFill>
                <a:latin typeface="Carlito"/>
                <a:cs typeface="Carlito"/>
              </a:rPr>
              <a:t>was </a:t>
            </a:r>
            <a:r>
              <a:rPr lang="en-US" sz="2100" spc="-20" dirty="0">
                <a:solidFill>
                  <a:schemeClr val="accent1"/>
                </a:solidFill>
                <a:latin typeface="Carlito"/>
                <a:cs typeface="Carlito"/>
              </a:rPr>
              <a:t>unsuccessful</a:t>
            </a:r>
            <a:r>
              <a:rPr lang="en-US" sz="2100" spc="14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100" spc="-10" dirty="0">
                <a:solidFill>
                  <a:schemeClr val="accent1"/>
                </a:solidFill>
                <a:latin typeface="Carlito"/>
                <a:cs typeface="Carlito"/>
              </a:rPr>
              <a:t>landing.</a:t>
            </a:r>
            <a:endParaRPr lang="en-US" sz="21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US" sz="2100" spc="-5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2100" spc="-15" dirty="0">
                <a:solidFill>
                  <a:schemeClr val="accent1"/>
                </a:solidFill>
                <a:latin typeface="Carlito"/>
                <a:cs typeface="Carlito"/>
              </a:rPr>
              <a:t>models </a:t>
            </a:r>
            <a:r>
              <a:rPr lang="en-US" sz="2100" spc="-20" dirty="0">
                <a:solidFill>
                  <a:schemeClr val="accent1"/>
                </a:solidFill>
                <a:latin typeface="Carlito"/>
                <a:cs typeface="Carlito"/>
              </a:rPr>
              <a:t>predicted </a:t>
            </a:r>
            <a:r>
              <a:rPr lang="en-US" sz="2100" spc="-5" dirty="0">
                <a:solidFill>
                  <a:schemeClr val="accent1"/>
                </a:solidFill>
                <a:latin typeface="Carlito"/>
                <a:cs typeface="Carlito"/>
              </a:rPr>
              <a:t>3 </a:t>
            </a:r>
            <a:r>
              <a:rPr lang="en-US" sz="2100" spc="-20" dirty="0">
                <a:solidFill>
                  <a:schemeClr val="accent1"/>
                </a:solidFill>
                <a:latin typeface="Carlito"/>
                <a:cs typeface="Carlito"/>
              </a:rPr>
              <a:t>successful </a:t>
            </a:r>
            <a:r>
              <a:rPr lang="en-US" sz="2100" spc="-10" dirty="0">
                <a:solidFill>
                  <a:schemeClr val="accent1"/>
                </a:solidFill>
                <a:latin typeface="Carlito"/>
                <a:cs typeface="Carlito"/>
              </a:rPr>
              <a:t>landings </a:t>
            </a:r>
            <a:r>
              <a:rPr lang="en-US" sz="2100" spc="-5" dirty="0">
                <a:solidFill>
                  <a:schemeClr val="accent1"/>
                </a:solidFill>
                <a:latin typeface="Carlito"/>
                <a:cs typeface="Carlito"/>
              </a:rPr>
              <a:t>when the true label </a:t>
            </a:r>
            <a:r>
              <a:rPr lang="en-US" sz="2100" spc="-20" dirty="0">
                <a:solidFill>
                  <a:schemeClr val="accent1"/>
                </a:solidFill>
                <a:latin typeface="Carlito"/>
                <a:cs typeface="Carlito"/>
              </a:rPr>
              <a:t>was unsuccessful </a:t>
            </a:r>
            <a:r>
              <a:rPr lang="en-US" sz="2100" spc="-10" dirty="0">
                <a:solidFill>
                  <a:schemeClr val="accent1"/>
                </a:solidFill>
                <a:latin typeface="Carlito"/>
                <a:cs typeface="Carlito"/>
              </a:rPr>
              <a:t>landings </a:t>
            </a:r>
            <a:r>
              <a:rPr lang="en-US" sz="2100" spc="-20" dirty="0">
                <a:solidFill>
                  <a:schemeClr val="accent1"/>
                </a:solidFill>
                <a:latin typeface="Carlito"/>
                <a:cs typeface="Carlito"/>
              </a:rPr>
              <a:t>(false positives).  </a:t>
            </a:r>
            <a:r>
              <a:rPr lang="en-US" sz="2100" spc="-15" dirty="0">
                <a:solidFill>
                  <a:schemeClr val="accent1"/>
                </a:solidFill>
                <a:latin typeface="Carlito"/>
                <a:cs typeface="Carlito"/>
              </a:rPr>
              <a:t>Our </a:t>
            </a:r>
            <a:r>
              <a:rPr lang="en-US" sz="2100" spc="-5" dirty="0">
                <a:solidFill>
                  <a:schemeClr val="accent1"/>
                </a:solidFill>
                <a:latin typeface="Carlito"/>
                <a:cs typeface="Carlito"/>
              </a:rPr>
              <a:t>models </a:t>
            </a:r>
            <a:r>
              <a:rPr lang="en-US" sz="2100" spc="-20" dirty="0">
                <a:solidFill>
                  <a:schemeClr val="accent1"/>
                </a:solidFill>
                <a:latin typeface="Carlito"/>
                <a:cs typeface="Carlito"/>
              </a:rPr>
              <a:t>over predict successful</a:t>
            </a:r>
            <a:r>
              <a:rPr lang="en-US" sz="2100" spc="13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100" spc="-10" dirty="0">
                <a:solidFill>
                  <a:schemeClr val="accent1"/>
                </a:solidFill>
                <a:latin typeface="Carlito"/>
                <a:cs typeface="Carlito"/>
              </a:rPr>
              <a:t>landings.</a:t>
            </a:r>
            <a:endParaRPr lang="en-US" sz="21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z="21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6668181" y="1738008"/>
            <a:ext cx="4541520" cy="3453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Our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task: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to develop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a machine learning model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for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Space Y who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wants to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bid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against</a:t>
            </a:r>
            <a:r>
              <a:rPr lang="en-US" sz="2400" spc="-7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latin typeface="Carlito"/>
                <a:cs typeface="Carlito"/>
              </a:rPr>
              <a:t>SpaceX</a:t>
            </a:r>
            <a:endParaRPr lang="en-US" sz="24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The goal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of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model is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predict when </a:t>
            </a:r>
            <a:r>
              <a:rPr lang="en-US" sz="2400" spc="-15" dirty="0">
                <a:solidFill>
                  <a:schemeClr val="accent1"/>
                </a:solidFill>
                <a:latin typeface="Carlito"/>
                <a:cs typeface="Carlito"/>
              </a:rPr>
              <a:t>Stage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1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will successfully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land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2400" spc="-35" dirty="0">
                <a:solidFill>
                  <a:schemeClr val="accent1"/>
                </a:solidFill>
                <a:latin typeface="Carlito"/>
                <a:cs typeface="Carlito"/>
              </a:rPr>
              <a:t>save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~$100 million</a:t>
            </a:r>
            <a:r>
              <a:rPr lang="en-US" sz="2400" spc="-11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USD</a:t>
            </a:r>
          </a:p>
          <a:p>
            <a:pPr marL="195580" indent="-183515">
              <a:lnSpc>
                <a:spcPct val="100000"/>
              </a:lnSpc>
              <a:spcBef>
                <a:spcPts val="409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Used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data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from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public </a:t>
            </a:r>
            <a:r>
              <a:rPr lang="en-US" sz="2400" dirty="0" err="1">
                <a:solidFill>
                  <a:schemeClr val="accent1"/>
                </a:solidFill>
                <a:latin typeface="Carlito"/>
                <a:cs typeface="Carlito"/>
              </a:rPr>
              <a:t>SpaceX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 API and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web scraping </a:t>
            </a:r>
            <a:r>
              <a:rPr lang="en-US" sz="2400" dirty="0" err="1">
                <a:solidFill>
                  <a:schemeClr val="accent1"/>
                </a:solidFill>
                <a:latin typeface="Carlito"/>
                <a:cs typeface="Carlito"/>
              </a:rPr>
              <a:t>SpaceX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 Wikipedia</a:t>
            </a:r>
            <a:r>
              <a:rPr lang="en-US" sz="2400" spc="-19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page</a:t>
            </a:r>
            <a:endParaRPr lang="en-US" sz="24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Created data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labels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stored data into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DB2 SQL</a:t>
            </a:r>
            <a:r>
              <a:rPr lang="en-US" sz="2400" spc="-1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database</a:t>
            </a:r>
            <a:endParaRPr lang="en-US" sz="24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Created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dashboard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for</a:t>
            </a:r>
            <a:r>
              <a:rPr lang="en-US" sz="2400" spc="-12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visualization</a:t>
            </a:r>
            <a:endParaRPr lang="en-US" sz="24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0" dirty="0">
                <a:solidFill>
                  <a:schemeClr val="accent1"/>
                </a:solidFill>
                <a:latin typeface="Carlito"/>
                <a:cs typeface="Carlito"/>
              </a:rPr>
              <a:t>We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created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a machine learning model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with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an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accuracy of</a:t>
            </a:r>
            <a:r>
              <a:rPr lang="en-US" sz="2400" spc="-10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83%</a:t>
            </a:r>
          </a:p>
          <a:p>
            <a:pPr marL="195580" marR="276860" indent="-183515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 err="1">
                <a:solidFill>
                  <a:schemeClr val="accent1"/>
                </a:solidFill>
                <a:latin typeface="Carlito"/>
                <a:cs typeface="Carlito"/>
              </a:rPr>
              <a:t>Allon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Mask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of </a:t>
            </a:r>
            <a:r>
              <a:rPr lang="en-US" sz="2400" dirty="0" err="1">
                <a:solidFill>
                  <a:schemeClr val="accent1"/>
                </a:solidFill>
                <a:latin typeface="Carlito"/>
                <a:cs typeface="Carlito"/>
              </a:rPr>
              <a:t>SpaceY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can use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this model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predict with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relatively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high accuracy whether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a  launch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will </a:t>
            </a:r>
            <a:r>
              <a:rPr lang="en-US" sz="2400" spc="-35" dirty="0">
                <a:solidFill>
                  <a:schemeClr val="accent1"/>
                </a:solidFill>
                <a:latin typeface="Carlito"/>
                <a:cs typeface="Carlito"/>
              </a:rPr>
              <a:t>have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successful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Stage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1 landing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before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determine whether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the launch 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should be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made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or</a:t>
            </a:r>
            <a:r>
              <a:rPr lang="en-US" sz="2400" spc="-10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not</a:t>
            </a:r>
            <a:endParaRPr lang="en-US" sz="24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95580" marR="5080" indent="-183515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If possible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more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data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should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be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collected </a:t>
            </a:r>
            <a:r>
              <a:rPr lang="en-US" sz="2400" spc="-20" dirty="0">
                <a:solidFill>
                  <a:schemeClr val="accent1"/>
                </a:solidFill>
                <a:latin typeface="Carlito"/>
                <a:cs typeface="Carlito"/>
              </a:rPr>
              <a:t>to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better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determine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2400" spc="-10" dirty="0">
                <a:solidFill>
                  <a:schemeClr val="accent1"/>
                </a:solidFill>
                <a:latin typeface="Carlito"/>
                <a:cs typeface="Carlito"/>
              </a:rPr>
              <a:t>best </a:t>
            </a:r>
            <a:r>
              <a:rPr lang="en-US" sz="2400" dirty="0">
                <a:solidFill>
                  <a:schemeClr val="accent1"/>
                </a:solidFill>
                <a:latin typeface="Carlito"/>
                <a:cs typeface="Carlito"/>
              </a:rPr>
              <a:t>machine learning model  and </a:t>
            </a:r>
            <a:r>
              <a:rPr lang="en-US" sz="2400" spc="-25" dirty="0">
                <a:solidFill>
                  <a:schemeClr val="accent1"/>
                </a:solidFill>
                <a:latin typeface="Carlito"/>
                <a:cs typeface="Carlito"/>
              </a:rPr>
              <a:t>improve</a:t>
            </a:r>
            <a:r>
              <a:rPr lang="en-US" sz="2400" spc="-3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chemeClr val="accent1"/>
                </a:solidFill>
                <a:latin typeface="Carlito"/>
                <a:cs typeface="Carlito"/>
              </a:rPr>
              <a:t>accuracy</a:t>
            </a:r>
            <a:endParaRPr lang="en-US" sz="2400" dirty="0">
              <a:solidFill>
                <a:schemeClr val="accent1"/>
              </a:solidFill>
              <a:latin typeface="Carlito"/>
              <a:cs typeface="Carli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spc="-5" dirty="0">
                <a:solidFill>
                  <a:schemeClr val="accent1"/>
                </a:solidFill>
                <a:latin typeface="Carlito"/>
                <a:cs typeface="Carlito"/>
              </a:rPr>
              <a:t>Combined </a:t>
            </a:r>
            <a:r>
              <a:rPr lang="en-US" sz="8000" spc="-20" dirty="0">
                <a:solidFill>
                  <a:schemeClr val="accent1"/>
                </a:solidFill>
                <a:latin typeface="Carlito"/>
                <a:cs typeface="Carlito"/>
              </a:rPr>
              <a:t>data from </a:t>
            </a:r>
            <a:r>
              <a:rPr lang="en-US" sz="8000" spc="-5" dirty="0" err="1">
                <a:solidFill>
                  <a:schemeClr val="accent1"/>
                </a:solidFill>
                <a:latin typeface="Carlito"/>
                <a:cs typeface="Carlito"/>
              </a:rPr>
              <a:t>SpaceX</a:t>
            </a:r>
            <a:r>
              <a:rPr lang="en-US" sz="8000" spc="-5" dirty="0">
                <a:solidFill>
                  <a:schemeClr val="accent1"/>
                </a:solidFill>
                <a:latin typeface="Carlito"/>
                <a:cs typeface="Carlito"/>
              </a:rPr>
              <a:t> public </a:t>
            </a:r>
            <a:r>
              <a:rPr lang="en-US" sz="8000" dirty="0">
                <a:solidFill>
                  <a:schemeClr val="accent1"/>
                </a:solidFill>
                <a:latin typeface="Carlito"/>
                <a:cs typeface="Carlito"/>
              </a:rPr>
              <a:t>API and </a:t>
            </a:r>
            <a:r>
              <a:rPr lang="en-US" sz="8000" spc="-5" dirty="0" err="1">
                <a:solidFill>
                  <a:schemeClr val="accent1"/>
                </a:solidFill>
                <a:latin typeface="Carlito"/>
                <a:cs typeface="Carlito"/>
              </a:rPr>
              <a:t>SpaceX</a:t>
            </a:r>
            <a:r>
              <a:rPr lang="en-US" sz="8000" spc="-5" dirty="0">
                <a:solidFill>
                  <a:schemeClr val="accent1"/>
                </a:solidFill>
                <a:latin typeface="Carlito"/>
                <a:cs typeface="Carlito"/>
              </a:rPr>
              <a:t> Wikipedia</a:t>
            </a:r>
            <a:r>
              <a:rPr lang="en-US" sz="8000" spc="1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8000" spc="-5" dirty="0" smtClean="0">
                <a:solidFill>
                  <a:schemeClr val="accent1"/>
                </a:solidFill>
                <a:latin typeface="Carlito"/>
                <a:cs typeface="Carlito"/>
              </a:rPr>
              <a:t>page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marL="228600" lvl="1">
              <a:lnSpc>
                <a:spcPct val="120000"/>
              </a:lnSpc>
              <a:spcBef>
                <a:spcPts val="1400"/>
              </a:spcBef>
            </a:pPr>
            <a:r>
              <a:rPr lang="en-US" sz="8000" spc="-5" dirty="0" smtClean="0">
                <a:solidFill>
                  <a:schemeClr val="accent1"/>
                </a:solidFill>
                <a:latin typeface="Carlito"/>
                <a:cs typeface="Carlito"/>
              </a:rPr>
              <a:t>    Classifying true landings </a:t>
            </a:r>
            <a:r>
              <a:rPr lang="en-US" sz="8000" dirty="0" smtClean="0">
                <a:solidFill>
                  <a:schemeClr val="accent1"/>
                </a:solidFill>
                <a:latin typeface="Carlito"/>
                <a:cs typeface="Carlito"/>
              </a:rPr>
              <a:t>as </a:t>
            </a:r>
            <a:r>
              <a:rPr lang="en-US" sz="8000" spc="-5" dirty="0" smtClean="0">
                <a:solidFill>
                  <a:schemeClr val="accent1"/>
                </a:solidFill>
                <a:latin typeface="Carlito"/>
                <a:cs typeface="Carlito"/>
              </a:rPr>
              <a:t>successful </a:t>
            </a:r>
            <a:r>
              <a:rPr lang="en-US" sz="8000" dirty="0" smtClean="0">
                <a:solidFill>
                  <a:schemeClr val="accent1"/>
                </a:solidFill>
                <a:latin typeface="Carlito"/>
                <a:cs typeface="Carlito"/>
              </a:rPr>
              <a:t>and </a:t>
            </a:r>
            <a:r>
              <a:rPr lang="en-US" sz="8000" spc="-10" dirty="0" smtClean="0">
                <a:solidFill>
                  <a:schemeClr val="accent1"/>
                </a:solidFill>
                <a:latin typeface="Carlito"/>
                <a:cs typeface="Carlito"/>
              </a:rPr>
              <a:t>unsuccessful</a:t>
            </a:r>
            <a:r>
              <a:rPr lang="en-US" sz="8000" spc="-50" dirty="0" smtClean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8000" spc="-5" dirty="0" smtClean="0">
                <a:solidFill>
                  <a:schemeClr val="accent1"/>
                </a:solidFill>
                <a:latin typeface="Carlito"/>
                <a:cs typeface="Carlito"/>
              </a:rPr>
              <a:t>otherwise</a:t>
            </a:r>
            <a:endParaRPr lang="en-US" sz="80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tabLst>
                <a:tab pos="697865" algn="l"/>
                <a:tab pos="699135" algn="l"/>
              </a:tabLst>
            </a:pPr>
            <a:r>
              <a:rPr lang="en-US" sz="8000" spc="-45" dirty="0">
                <a:solidFill>
                  <a:schemeClr val="accent1"/>
                </a:solidFill>
                <a:latin typeface="Carlito"/>
                <a:cs typeface="Carlito"/>
              </a:rPr>
              <a:t>Tuned </a:t>
            </a:r>
            <a:r>
              <a:rPr lang="en-US" sz="8000" dirty="0">
                <a:solidFill>
                  <a:schemeClr val="accent1"/>
                </a:solidFill>
                <a:latin typeface="Carlito"/>
                <a:cs typeface="Carlito"/>
              </a:rPr>
              <a:t>models </a:t>
            </a:r>
            <a:r>
              <a:rPr lang="en-US" sz="8000" spc="-5" dirty="0">
                <a:solidFill>
                  <a:schemeClr val="accent1"/>
                </a:solidFill>
                <a:latin typeface="Carlito"/>
                <a:cs typeface="Carlito"/>
              </a:rPr>
              <a:t>using</a:t>
            </a:r>
            <a:r>
              <a:rPr lang="en-US" sz="8000" spc="1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8000" spc="-20" dirty="0" err="1">
                <a:solidFill>
                  <a:schemeClr val="accent1"/>
                </a:solidFill>
                <a:latin typeface="Carlito"/>
                <a:cs typeface="Carlito"/>
              </a:rPr>
              <a:t>GridSearchCV</a:t>
            </a:r>
            <a:endParaRPr lang="en-US" sz="80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0312" cy="4043396"/>
          </a:xfrm>
          <a:prstGeom prst="rect">
            <a:avLst/>
          </a:prstGeom>
        </p:spPr>
        <p:txBody>
          <a:bodyPr/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Data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collection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process 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involved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a </a:t>
            </a:r>
            <a:r>
              <a:rPr lang="en-US" sz="2000" spc="-10" dirty="0">
                <a:solidFill>
                  <a:schemeClr val="accent1"/>
                </a:solidFill>
                <a:latin typeface="Carlito"/>
                <a:cs typeface="Carlito"/>
              </a:rPr>
              <a:t>combination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of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API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requests from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Space X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public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API and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web  scraping 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data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from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a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table in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Space </a:t>
            </a:r>
            <a:r>
              <a:rPr lang="en-US" sz="2000" spc="-75" dirty="0">
                <a:solidFill>
                  <a:schemeClr val="accent1"/>
                </a:solidFill>
                <a:latin typeface="Carlito"/>
                <a:cs typeface="Carlito"/>
              </a:rPr>
              <a:t>X’s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Wikipedia</a:t>
            </a:r>
            <a:r>
              <a:rPr lang="en-US" sz="2000" spc="-10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spc="-45" dirty="0">
                <a:solidFill>
                  <a:schemeClr val="accent1"/>
                </a:solidFill>
                <a:latin typeface="Carlito"/>
                <a:cs typeface="Carlito"/>
              </a:rPr>
              <a:t>entry.</a:t>
            </a:r>
            <a:endParaRPr lang="en-US" sz="20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next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slide will show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flowchart of 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data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collection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from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API and the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one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after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will show 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the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flowchart of 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data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collection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from</a:t>
            </a:r>
            <a:r>
              <a:rPr lang="en-US" sz="2000" spc="-11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spc="-10" dirty="0" err="1">
                <a:solidFill>
                  <a:schemeClr val="accent1"/>
                </a:solidFill>
                <a:latin typeface="Carlito"/>
                <a:cs typeface="Carlito"/>
              </a:rPr>
              <a:t>webscraping</a:t>
            </a:r>
            <a:r>
              <a:rPr lang="en-US" sz="2000" spc="-10" dirty="0">
                <a:solidFill>
                  <a:schemeClr val="accent1"/>
                </a:solidFill>
                <a:latin typeface="Carlito"/>
                <a:cs typeface="Carlito"/>
              </a:rPr>
              <a:t>.</a:t>
            </a:r>
            <a:endParaRPr lang="en-US" sz="20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lang="en-US" sz="2000" u="heavy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Space X API </a:t>
            </a:r>
            <a:r>
              <a:rPr lang="en-US" sz="2000" u="heavy" spc="-25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Data</a:t>
            </a:r>
            <a:r>
              <a:rPr lang="en-US" sz="2000" u="heavy" spc="-95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000" u="heavy" spc="-5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US" sz="20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US" sz="2000" spc="-30" dirty="0" err="1">
                <a:solidFill>
                  <a:schemeClr val="accent1"/>
                </a:solidFill>
                <a:latin typeface="Carlito"/>
                <a:cs typeface="Carlito"/>
              </a:rPr>
              <a:t>FlightNumber</a:t>
            </a:r>
            <a:r>
              <a:rPr lang="en-US" sz="2000" spc="-30" dirty="0">
                <a:solidFill>
                  <a:schemeClr val="accent1"/>
                </a:solidFill>
                <a:latin typeface="Carlito"/>
                <a:cs typeface="Carlito"/>
              </a:rPr>
              <a:t>,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Date, </a:t>
            </a:r>
            <a:r>
              <a:rPr lang="en-US" sz="2000" spc="-25" dirty="0" err="1">
                <a:solidFill>
                  <a:schemeClr val="accent1"/>
                </a:solidFill>
                <a:latin typeface="Carlito"/>
                <a:cs typeface="Carlito"/>
              </a:rPr>
              <a:t>BoosterVersion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, </a:t>
            </a:r>
            <a:r>
              <a:rPr lang="en-US" sz="2000" spc="-20" dirty="0" err="1">
                <a:solidFill>
                  <a:schemeClr val="accent1"/>
                </a:solidFill>
                <a:latin typeface="Carlito"/>
                <a:cs typeface="Carlito"/>
              </a:rPr>
              <a:t>PayloadMass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,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Orbit, </a:t>
            </a:r>
            <a:r>
              <a:rPr lang="en-US" sz="2000" spc="-5" dirty="0" err="1">
                <a:solidFill>
                  <a:schemeClr val="accent1"/>
                </a:solidFill>
                <a:latin typeface="Carlito"/>
                <a:cs typeface="Carlito"/>
              </a:rPr>
              <a:t>LaunchSite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, </a:t>
            </a:r>
            <a:r>
              <a:rPr lang="en-US" sz="2000" spc="-15" dirty="0">
                <a:solidFill>
                  <a:schemeClr val="accent1"/>
                </a:solidFill>
                <a:latin typeface="Carlito"/>
                <a:cs typeface="Carlito"/>
              </a:rPr>
              <a:t>Outcome,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Flights,</a:t>
            </a:r>
            <a:r>
              <a:rPr lang="en-US" sz="2000" spc="55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Carlito"/>
                <a:cs typeface="Carlito"/>
              </a:rPr>
              <a:t>GridFins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,</a:t>
            </a:r>
          </a:p>
          <a:p>
            <a:pPr marL="12700">
              <a:lnSpc>
                <a:spcPts val="2300"/>
              </a:lnSpc>
            </a:pP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Reused, Legs, </a:t>
            </a:r>
            <a:r>
              <a:rPr lang="en-US" sz="2000" spc="-10" dirty="0" err="1">
                <a:solidFill>
                  <a:schemeClr val="accent1"/>
                </a:solidFill>
                <a:latin typeface="Carlito"/>
                <a:cs typeface="Carlito"/>
              </a:rPr>
              <a:t>LandingPad</a:t>
            </a:r>
            <a:r>
              <a:rPr lang="en-US" sz="2000" spc="-10" dirty="0">
                <a:solidFill>
                  <a:schemeClr val="accent1"/>
                </a:solidFill>
                <a:latin typeface="Carlito"/>
                <a:cs typeface="Carlito"/>
              </a:rPr>
              <a:t>,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Block, </a:t>
            </a:r>
            <a:r>
              <a:rPr lang="en-US" sz="2000" spc="-10" dirty="0" err="1">
                <a:solidFill>
                  <a:schemeClr val="accent1"/>
                </a:solidFill>
                <a:latin typeface="Carlito"/>
                <a:cs typeface="Carlito"/>
              </a:rPr>
              <a:t>ReusedCount</a:t>
            </a:r>
            <a:r>
              <a:rPr lang="en-US" sz="2000" spc="-10" dirty="0">
                <a:solidFill>
                  <a:schemeClr val="accent1"/>
                </a:solidFill>
                <a:latin typeface="Carlito"/>
                <a:cs typeface="Carlito"/>
              </a:rPr>
              <a:t>,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Serial, Longitude,</a:t>
            </a:r>
            <a:r>
              <a:rPr lang="en-US" sz="2000" spc="-229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Latitude</a:t>
            </a:r>
            <a:endParaRPr lang="en-US" sz="20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en-US" sz="2000" u="heavy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Wikipedia </a:t>
            </a:r>
            <a:r>
              <a:rPr lang="en-US" sz="2000" u="heavy" spc="-25" dirty="0" err="1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Webscrape</a:t>
            </a:r>
            <a:r>
              <a:rPr lang="en-US" sz="2000" u="heavy" spc="-25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Data</a:t>
            </a:r>
            <a:r>
              <a:rPr lang="en-US" sz="2000" u="heavy" spc="-125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000" u="heavy" spc="-5" dirty="0">
                <a:solidFill>
                  <a:schemeClr val="accent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US" sz="20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lang="en-US" sz="2000" spc="-15" dirty="0">
                <a:solidFill>
                  <a:schemeClr val="accent1"/>
                </a:solidFill>
                <a:latin typeface="Carlito"/>
                <a:cs typeface="Carlito"/>
              </a:rPr>
              <a:t>Flight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No.,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site, </a:t>
            </a:r>
            <a:r>
              <a:rPr lang="en-US" sz="2000" spc="-25" dirty="0">
                <a:solidFill>
                  <a:schemeClr val="accent1"/>
                </a:solidFill>
                <a:latin typeface="Carlito"/>
                <a:cs typeface="Carlito"/>
              </a:rPr>
              <a:t>Payload, </a:t>
            </a:r>
            <a:r>
              <a:rPr lang="en-US" sz="2000" spc="-20" dirty="0" err="1">
                <a:solidFill>
                  <a:schemeClr val="accent1"/>
                </a:solidFill>
                <a:latin typeface="Carlito"/>
                <a:cs typeface="Carlito"/>
              </a:rPr>
              <a:t>PayloadMass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,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Orbit, </a:t>
            </a:r>
            <a:r>
              <a:rPr lang="en-US" sz="2000" spc="-60" dirty="0">
                <a:solidFill>
                  <a:schemeClr val="accent1"/>
                </a:solidFill>
                <a:latin typeface="Carlito"/>
                <a:cs typeface="Carlito"/>
              </a:rPr>
              <a:t>Customer,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Launch </a:t>
            </a:r>
            <a:r>
              <a:rPr lang="en-US" sz="2000" spc="-15" dirty="0">
                <a:solidFill>
                  <a:schemeClr val="accent1"/>
                </a:solidFill>
                <a:latin typeface="Carlito"/>
                <a:cs typeface="Carlito"/>
              </a:rPr>
              <a:t>outcome, </a:t>
            </a:r>
            <a:r>
              <a:rPr lang="en-US" sz="2000" spc="-45" dirty="0">
                <a:solidFill>
                  <a:schemeClr val="accent1"/>
                </a:solidFill>
                <a:latin typeface="Carlito"/>
                <a:cs typeface="Carlito"/>
              </a:rPr>
              <a:t>Version  </a:t>
            </a:r>
            <a:r>
              <a:rPr lang="en-US" sz="2000" spc="-60" dirty="0">
                <a:solidFill>
                  <a:schemeClr val="accent1"/>
                </a:solidFill>
                <a:latin typeface="Carlito"/>
                <a:cs typeface="Carlito"/>
              </a:rPr>
              <a:t>Booster,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Booster </a:t>
            </a:r>
            <a:r>
              <a:rPr lang="en-US" sz="2000" dirty="0">
                <a:solidFill>
                  <a:schemeClr val="accent1"/>
                </a:solidFill>
                <a:latin typeface="Carlito"/>
                <a:cs typeface="Carlito"/>
              </a:rPr>
              <a:t>landing, </a:t>
            </a:r>
            <a:r>
              <a:rPr lang="en-US" sz="2000" spc="-20" dirty="0">
                <a:solidFill>
                  <a:schemeClr val="accent1"/>
                </a:solidFill>
                <a:latin typeface="Carlito"/>
                <a:cs typeface="Carlito"/>
              </a:rPr>
              <a:t>Date,</a:t>
            </a:r>
            <a:r>
              <a:rPr lang="en-US" sz="2000" spc="40" dirty="0">
                <a:solidFill>
                  <a:schemeClr val="accent1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chemeClr val="accent1"/>
                </a:solidFill>
                <a:latin typeface="Carlito"/>
                <a:cs typeface="Carlito"/>
              </a:rPr>
              <a:t>Time</a:t>
            </a:r>
            <a:endParaRPr lang="en-US" sz="2000" dirty="0">
              <a:solidFill>
                <a:schemeClr val="accent1"/>
              </a:solidFill>
              <a:latin typeface="Carlito"/>
              <a:cs typeface="Carlito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https://github.com/ManepallyRohit/Applied-DS-capstone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51" name="object 6"/>
          <p:cNvSpPr/>
          <p:nvPr/>
        </p:nvSpPr>
        <p:spPr>
          <a:xfrm>
            <a:off x="5790067" y="1847962"/>
            <a:ext cx="237744" cy="138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7"/>
          <p:cNvGrpSpPr/>
          <p:nvPr/>
        </p:nvGrpSpPr>
        <p:grpSpPr>
          <a:xfrm>
            <a:off x="5544526" y="1508690"/>
            <a:ext cx="1851660" cy="1607820"/>
            <a:chOff x="4782311" y="1478280"/>
            <a:chExt cx="1851660" cy="1607820"/>
          </a:xfrm>
          <a:solidFill>
            <a:schemeClr val="accent1"/>
          </a:solidFill>
        </p:grpSpPr>
        <p:sp>
          <p:nvSpPr>
            <p:cNvPr id="53" name="object 8"/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" name="object 9"/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" name="object 10"/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6" name="object 11"/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57" name="object 12"/>
          <p:cNvSpPr txBox="1"/>
          <p:nvPr/>
        </p:nvSpPr>
        <p:spPr>
          <a:xfrm>
            <a:off x="5743204" y="1859900"/>
            <a:ext cx="132715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X  APIs)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58" name="object 13"/>
          <p:cNvGrpSpPr/>
          <p:nvPr/>
        </p:nvGrpSpPr>
        <p:grpSpPr>
          <a:xfrm>
            <a:off x="5489291" y="2901046"/>
            <a:ext cx="1851660" cy="1666239"/>
            <a:chOff x="4782311" y="2807207"/>
            <a:chExt cx="1851660" cy="1666239"/>
          </a:xfrm>
          <a:solidFill>
            <a:schemeClr val="accent1"/>
          </a:solidFill>
        </p:grpSpPr>
        <p:sp>
          <p:nvSpPr>
            <p:cNvPr id="59" name="object 14"/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5"/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16"/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7"/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8"/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19"/>
          <p:cNvSpPr txBox="1"/>
          <p:nvPr/>
        </p:nvSpPr>
        <p:spPr>
          <a:xfrm>
            <a:off x="5743204" y="2980422"/>
            <a:ext cx="1332865" cy="88201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.JSON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+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Lists(Launch</a:t>
            </a:r>
            <a:r>
              <a:rPr sz="15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Site,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Version,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Data)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65" name="object 20"/>
          <p:cNvGrpSpPr/>
          <p:nvPr/>
        </p:nvGrpSpPr>
        <p:grpSpPr>
          <a:xfrm>
            <a:off x="5509650" y="4231498"/>
            <a:ext cx="2790825" cy="1141730"/>
            <a:chOff x="4782311" y="4137659"/>
            <a:chExt cx="2790825" cy="1141730"/>
          </a:xfrm>
          <a:solidFill>
            <a:schemeClr val="accent1"/>
          </a:solidFill>
        </p:grpSpPr>
        <p:sp>
          <p:nvSpPr>
            <p:cNvPr id="66" name="object 21"/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22"/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23"/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4"/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5"/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26"/>
          <p:cNvSpPr txBox="1"/>
          <p:nvPr/>
        </p:nvSpPr>
        <p:spPr>
          <a:xfrm>
            <a:off x="5705104" y="4414759"/>
            <a:ext cx="1403985" cy="6648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72" name="object 27"/>
          <p:cNvGrpSpPr/>
          <p:nvPr/>
        </p:nvGrpSpPr>
        <p:grpSpPr>
          <a:xfrm>
            <a:off x="7867279" y="3167746"/>
            <a:ext cx="1859280" cy="2205355"/>
            <a:chOff x="7139940" y="3073907"/>
            <a:chExt cx="1859280" cy="2205355"/>
          </a:xfrm>
          <a:solidFill>
            <a:schemeClr val="accent1"/>
          </a:solidFill>
        </p:grpSpPr>
        <p:sp>
          <p:nvSpPr>
            <p:cNvPr id="73" name="object 28"/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29"/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30"/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31"/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32"/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33"/>
          <p:cNvSpPr txBox="1"/>
          <p:nvPr/>
        </p:nvSpPr>
        <p:spPr>
          <a:xfrm>
            <a:off x="8028060" y="4519281"/>
            <a:ext cx="148399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relevant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79" name="object 34"/>
          <p:cNvGrpSpPr/>
          <p:nvPr/>
        </p:nvGrpSpPr>
        <p:grpSpPr>
          <a:xfrm>
            <a:off x="7867279" y="1838818"/>
            <a:ext cx="1868805" cy="2205355"/>
            <a:chOff x="7139940" y="1744979"/>
            <a:chExt cx="1868805" cy="2205355"/>
          </a:xfrm>
          <a:solidFill>
            <a:schemeClr val="accent1"/>
          </a:solidFill>
        </p:grpSpPr>
        <p:sp>
          <p:nvSpPr>
            <p:cNvPr id="80" name="object 35"/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36"/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37"/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38"/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39"/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40"/>
          <p:cNvSpPr txBox="1"/>
          <p:nvPr/>
        </p:nvSpPr>
        <p:spPr>
          <a:xfrm>
            <a:off x="8018917" y="3189844"/>
            <a:ext cx="149288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2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86" name="object 41"/>
          <p:cNvGrpSpPr/>
          <p:nvPr/>
        </p:nvGrpSpPr>
        <p:grpSpPr>
          <a:xfrm>
            <a:off x="7867279" y="1572119"/>
            <a:ext cx="2790825" cy="1143000"/>
            <a:chOff x="7139940" y="1478280"/>
            <a:chExt cx="2790825" cy="1143000"/>
          </a:xfrm>
          <a:solidFill>
            <a:schemeClr val="accent1"/>
          </a:solidFill>
        </p:grpSpPr>
        <p:sp>
          <p:nvSpPr>
            <p:cNvPr id="87" name="object 42"/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43"/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44"/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45"/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46"/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47"/>
          <p:cNvSpPr txBox="1">
            <a:spLocks/>
          </p:cNvSpPr>
          <p:nvPr/>
        </p:nvSpPr>
        <p:spPr>
          <a:xfrm>
            <a:off x="8081400" y="1754744"/>
            <a:ext cx="1373505" cy="6731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spc="-5" dirty="0" smtClean="0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lang="en-US" sz="1500" spc="-10" dirty="0" smtClean="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lang="en-US" sz="1500" spc="-204" dirty="0" smtClean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1500" spc="-5" dirty="0" smtClean="0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lang="en-US" sz="1500" dirty="0" smtClean="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lang="en-US" sz="1500" spc="-20" dirty="0" smtClean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lang="en-US" sz="1500" dirty="0" smtClean="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lang="en-US" sz="1500" dirty="0">
              <a:latin typeface="Carlito"/>
              <a:cs typeface="Carlito"/>
            </a:endParaRPr>
          </a:p>
        </p:txBody>
      </p:sp>
      <p:grpSp>
        <p:nvGrpSpPr>
          <p:cNvPr id="93" name="object 48"/>
          <p:cNvGrpSpPr/>
          <p:nvPr/>
        </p:nvGrpSpPr>
        <p:grpSpPr>
          <a:xfrm>
            <a:off x="10223382" y="1572119"/>
            <a:ext cx="1894839" cy="1143000"/>
            <a:chOff x="9496043" y="1478280"/>
            <a:chExt cx="1894839" cy="1143000"/>
          </a:xfrm>
          <a:solidFill>
            <a:schemeClr val="accent1"/>
          </a:solidFill>
        </p:grpSpPr>
        <p:sp>
          <p:nvSpPr>
            <p:cNvPr id="94" name="object 49"/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50"/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51"/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52"/>
          <p:cNvSpPr txBox="1"/>
          <p:nvPr/>
        </p:nvSpPr>
        <p:spPr>
          <a:xfrm>
            <a:off x="10367655" y="1754744"/>
            <a:ext cx="153924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5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https://github.com/ManepallyRohit/Applied-DS-capstone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xmlns="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650858" y="1630160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grpSp>
        <p:nvGrpSpPr>
          <p:cNvPr id="7" name="object 6"/>
          <p:cNvGrpSpPr/>
          <p:nvPr/>
        </p:nvGrpSpPr>
        <p:grpSpPr>
          <a:xfrm>
            <a:off x="5634571" y="1280572"/>
            <a:ext cx="2334446" cy="1972977"/>
            <a:chOff x="5111496" y="713231"/>
            <a:chExt cx="2621280" cy="2318385"/>
          </a:xfrm>
          <a:solidFill>
            <a:schemeClr val="accent1"/>
          </a:solidFill>
        </p:grpSpPr>
        <p:sp>
          <p:nvSpPr>
            <p:cNvPr id="8" name="object 7"/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/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/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/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/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2"/>
          <p:cNvSpPr txBox="1"/>
          <p:nvPr/>
        </p:nvSpPr>
        <p:spPr>
          <a:xfrm>
            <a:off x="5722703" y="1369886"/>
            <a:ext cx="212153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spc="-25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r>
              <a:rPr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pc="-5" dirty="0">
                <a:solidFill>
                  <a:srgbClr val="FFFFFF"/>
                </a:solidFill>
                <a:latin typeface="Carlito"/>
                <a:cs typeface="Carlito"/>
              </a:rPr>
              <a:t>Wikipedia</a:t>
            </a:r>
            <a:endParaRPr dirty="0">
              <a:latin typeface="Carlito"/>
              <a:cs typeface="Carlito"/>
            </a:endParaRPr>
          </a:p>
          <a:p>
            <a:pPr marL="13335" algn="ctr">
              <a:lnSpc>
                <a:spcPts val="2520"/>
              </a:lnSpc>
            </a:pPr>
            <a:r>
              <a:rPr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endParaRPr dirty="0">
              <a:latin typeface="Carlito"/>
              <a:cs typeface="Carlito"/>
            </a:endParaRPr>
          </a:p>
        </p:txBody>
      </p:sp>
      <p:grpSp>
        <p:nvGrpSpPr>
          <p:cNvPr id="15" name="object 13"/>
          <p:cNvGrpSpPr/>
          <p:nvPr/>
        </p:nvGrpSpPr>
        <p:grpSpPr>
          <a:xfrm>
            <a:off x="5627676" y="2869502"/>
            <a:ext cx="2580640" cy="2318385"/>
            <a:chOff x="5111496" y="2589276"/>
            <a:chExt cx="2580640" cy="2318385"/>
          </a:xfrm>
          <a:solidFill>
            <a:schemeClr val="accent1"/>
          </a:solidFill>
        </p:grpSpPr>
        <p:sp>
          <p:nvSpPr>
            <p:cNvPr id="16" name="object 14"/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/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/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/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/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9"/>
          <p:cNvSpPr txBox="1"/>
          <p:nvPr/>
        </p:nvSpPr>
        <p:spPr>
          <a:xfrm>
            <a:off x="6030774" y="3260915"/>
            <a:ext cx="170942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pc="-15" dirty="0">
                <a:solidFill>
                  <a:srgbClr val="FFFFFF"/>
                </a:solidFill>
                <a:latin typeface="Carlito"/>
                <a:cs typeface="Carlito"/>
              </a:rPr>
              <a:t>BeautifulSoup</a:t>
            </a:r>
            <a:endParaRPr dirty="0">
              <a:latin typeface="Carlito"/>
              <a:cs typeface="Carlito"/>
            </a:endParaRPr>
          </a:p>
          <a:p>
            <a:pPr marL="12700">
              <a:lnSpc>
                <a:spcPts val="2520"/>
              </a:lnSpc>
            </a:pPr>
            <a:r>
              <a:rPr spc="-20" dirty="0">
                <a:solidFill>
                  <a:srgbClr val="FFFFFF"/>
                </a:solidFill>
                <a:latin typeface="Carlito"/>
                <a:cs typeface="Carlito"/>
              </a:rPr>
              <a:t>html5lib</a:t>
            </a:r>
            <a:r>
              <a:rPr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pc="-35" dirty="0">
                <a:solidFill>
                  <a:srgbClr val="FFFFFF"/>
                </a:solidFill>
                <a:latin typeface="Carlito"/>
                <a:cs typeface="Carlito"/>
              </a:rPr>
              <a:t>Parser</a:t>
            </a:r>
            <a:endParaRPr dirty="0">
              <a:latin typeface="Carlito"/>
              <a:cs typeface="Carlito"/>
            </a:endParaRPr>
          </a:p>
        </p:txBody>
      </p:sp>
      <p:grpSp>
        <p:nvGrpSpPr>
          <p:cNvPr id="22" name="object 20"/>
          <p:cNvGrpSpPr/>
          <p:nvPr/>
        </p:nvGrpSpPr>
        <p:grpSpPr>
          <a:xfrm>
            <a:off x="5627676" y="4745546"/>
            <a:ext cx="3906520" cy="1580515"/>
            <a:chOff x="5111496" y="4465320"/>
            <a:chExt cx="3906520" cy="1580515"/>
          </a:xfrm>
          <a:solidFill>
            <a:schemeClr val="accent1"/>
          </a:solidFill>
        </p:grpSpPr>
        <p:sp>
          <p:nvSpPr>
            <p:cNvPr id="23" name="object 21"/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/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/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/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/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6"/>
          <p:cNvSpPr txBox="1"/>
          <p:nvPr/>
        </p:nvSpPr>
        <p:spPr>
          <a:xfrm>
            <a:off x="5986196" y="5134547"/>
            <a:ext cx="1802130" cy="660437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pc="-15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pc="-5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pc="-40" dirty="0">
                <a:solidFill>
                  <a:srgbClr val="FFFFFF"/>
                </a:solidFill>
                <a:latin typeface="Carlito"/>
                <a:cs typeface="Carlito"/>
              </a:rPr>
              <a:t>info  </a:t>
            </a:r>
            <a:r>
              <a:rPr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r>
              <a:rPr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pc="-20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dirty="0">
              <a:latin typeface="Carlito"/>
              <a:cs typeface="Carlito"/>
            </a:endParaRPr>
          </a:p>
        </p:txBody>
      </p:sp>
      <p:grpSp>
        <p:nvGrpSpPr>
          <p:cNvPr id="29" name="object 27"/>
          <p:cNvGrpSpPr/>
          <p:nvPr/>
        </p:nvGrpSpPr>
        <p:grpSpPr>
          <a:xfrm>
            <a:off x="8954568" y="3245930"/>
            <a:ext cx="2580640" cy="3080385"/>
            <a:chOff x="8438388" y="2965704"/>
            <a:chExt cx="2580640" cy="3080385"/>
          </a:xfrm>
          <a:solidFill>
            <a:schemeClr val="accent1"/>
          </a:solidFill>
        </p:grpSpPr>
        <p:sp>
          <p:nvSpPr>
            <p:cNvPr id="30" name="object 28"/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/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/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/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2"/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3"/>
          <p:cNvSpPr txBox="1"/>
          <p:nvPr/>
        </p:nvSpPr>
        <p:spPr>
          <a:xfrm>
            <a:off x="9243621" y="5288216"/>
            <a:ext cx="1404924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dirty="0">
              <a:latin typeface="Carlito"/>
              <a:cs typeface="Carlito"/>
            </a:endParaRPr>
          </a:p>
        </p:txBody>
      </p:sp>
      <p:grpSp>
        <p:nvGrpSpPr>
          <p:cNvPr id="36" name="object 34"/>
          <p:cNvGrpSpPr/>
          <p:nvPr/>
        </p:nvGrpSpPr>
        <p:grpSpPr>
          <a:xfrm>
            <a:off x="8954568" y="1369886"/>
            <a:ext cx="2580640" cy="3112135"/>
            <a:chOff x="8438388" y="1089660"/>
            <a:chExt cx="2580640" cy="3112135"/>
          </a:xfrm>
          <a:solidFill>
            <a:schemeClr val="accent1"/>
          </a:solidFill>
        </p:grpSpPr>
        <p:sp>
          <p:nvSpPr>
            <p:cNvPr id="37" name="object 35"/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/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/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8"/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9"/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0"/>
          <p:cNvSpPr txBox="1"/>
          <p:nvPr/>
        </p:nvSpPr>
        <p:spPr>
          <a:xfrm>
            <a:off x="9356396" y="2951036"/>
            <a:ext cx="1708150" cy="1059649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1600"/>
              </a:lnSpc>
              <a:spcBef>
                <a:spcPts val="315"/>
              </a:spcBef>
            </a:pPr>
            <a:r>
              <a:rPr spc="-45" dirty="0">
                <a:solidFill>
                  <a:srgbClr val="FFFFFF"/>
                </a:solidFill>
                <a:latin typeface="Carlito"/>
                <a:cs typeface="Carlito"/>
              </a:rPr>
              <a:t>Iterate</a:t>
            </a:r>
            <a:r>
              <a:rPr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pc="-20" dirty="0">
                <a:solidFill>
                  <a:srgbClr val="FFFFFF"/>
                </a:solidFill>
                <a:latin typeface="Carlito"/>
                <a:cs typeface="Carlito"/>
              </a:rPr>
              <a:t>through  table </a:t>
            </a:r>
            <a:r>
              <a:rPr spc="-5" dirty="0">
                <a:solidFill>
                  <a:srgbClr val="FFFFFF"/>
                </a:solidFill>
                <a:latin typeface="Carlito"/>
                <a:cs typeface="Carlito"/>
              </a:rPr>
              <a:t>cells </a:t>
            </a:r>
            <a:r>
              <a:rPr spc="-30" dirty="0">
                <a:solidFill>
                  <a:srgbClr val="FFFFFF"/>
                </a:solidFill>
                <a:latin typeface="Carlito"/>
                <a:cs typeface="Carlito"/>
              </a:rPr>
              <a:t>to  extract </a:t>
            </a:r>
            <a:r>
              <a:rPr spc="-3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pc="-3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dirty="0">
              <a:latin typeface="Carlito"/>
              <a:cs typeface="Carlito"/>
            </a:endParaRPr>
          </a:p>
        </p:txBody>
      </p:sp>
      <p:grpSp>
        <p:nvGrpSpPr>
          <p:cNvPr id="43" name="object 41"/>
          <p:cNvGrpSpPr/>
          <p:nvPr/>
        </p:nvGrpSpPr>
        <p:grpSpPr>
          <a:xfrm>
            <a:off x="8954568" y="1391222"/>
            <a:ext cx="2250821" cy="1182750"/>
            <a:chOff x="8438388" y="713231"/>
            <a:chExt cx="2580640" cy="1580515"/>
          </a:xfrm>
          <a:solidFill>
            <a:schemeClr val="accent1"/>
          </a:solidFill>
        </p:grpSpPr>
        <p:sp>
          <p:nvSpPr>
            <p:cNvPr id="44" name="object 42"/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3"/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4"/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5"/>
          <p:cNvSpPr txBox="1"/>
          <p:nvPr/>
        </p:nvSpPr>
        <p:spPr>
          <a:xfrm>
            <a:off x="9222284" y="1381316"/>
            <a:ext cx="1983105" cy="66802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84175" marR="5080" indent="-372110">
              <a:lnSpc>
                <a:spcPts val="2420"/>
              </a:lnSpc>
              <a:spcBef>
                <a:spcPts val="359"/>
              </a:spcBef>
            </a:pPr>
            <a:r>
              <a:rPr spc="-20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pc="-5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pc="-6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pc="-3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155be751-a274-42e8-93fb-f39d3b9bccc8"/>
    <ds:schemaRef ds:uri="http://schemas.microsoft.com/office/2006/metadata/properties"/>
    <ds:schemaRef ds:uri="http://purl.org/dc/terms/"/>
    <ds:schemaRef ds:uri="http://schemas.microsoft.com/office/infopath/2007/PartnerControls"/>
    <ds:schemaRef ds:uri="f80a141d-92ca-4d3d-9308-f7e7b1d44ce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Words>2381</Words>
  <Application>Microsoft Office PowerPoint</Application>
  <PresentationFormat>Custom</PresentationFormat>
  <Paragraphs>272</Paragraphs>
  <Slides>46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HOME</cp:lastModifiedBy>
  <cp:revision>207</cp:revision>
  <dcterms:created xsi:type="dcterms:W3CDTF">2021-04-29T18:58:34Z</dcterms:created>
  <dcterms:modified xsi:type="dcterms:W3CDTF">2023-11-18T13:45:35Z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